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739" r:id="rId8"/>
    <p:sldId id="1798" r:id="rId9"/>
    <p:sldId id="1973" r:id="rId10"/>
    <p:sldId id="1983" r:id="rId11"/>
    <p:sldId id="1794" r:id="rId12"/>
    <p:sldId id="1986" r:id="rId13"/>
    <p:sldId id="1984" r:id="rId14"/>
    <p:sldId id="1985" r:id="rId15"/>
    <p:sldId id="1974" r:id="rId16"/>
    <p:sldId id="1976" r:id="rId17"/>
    <p:sldId id="1988" r:id="rId18"/>
    <p:sldId id="1978" r:id="rId19"/>
    <p:sldId id="1979" r:id="rId20"/>
    <p:sldId id="1980" r:id="rId21"/>
    <p:sldId id="1981" r:id="rId22"/>
    <p:sldId id="1982" r:id="rId23"/>
    <p:sldId id="1987"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4:41.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11659 4614,'45'0,"1"0,-1 0,8 0,9 0,6 0,0 0,-3 0,-8 0,-5 0,-7 0,2 0,11 0,-9 0,8 0,7 0,4 0,4 0,3 0,-1 0,0 0,-3 0,-4 0,-6 0,-7 0,12 0,-9 0,-4 0,2 0,10 0,-12 0,6 0,5 0,3 0,2 0,1 0,-2 0,-2 0,-4 0,-5 0,-8 0,16 0,-11 0,-1 0,7 0,-3 0,7 0,3 0,1 0,-1 0,-4 0,-8 0,0 0,-7 0,-1 0,7 0,5 0,8 0,3 0,0 0,-6 0,-9 0,-2 0,-7 0,3 0,9 0,5 0,-1 0,-11 0,-10 0,-5 0,5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4:48.9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20335 4575,'53'-1,"-1"0,1 0,5 1,0 0,-5-1,3-1,4 1,-2 1,4 0,-1 0,-3 0,-6 0,-4 0,9 0,-6 0,8 0,4 0,3 0,0 0,-5 0,-7 0,3 0,-8 0,2 0,10 0,-8 1,7-1,7 1,4 0,2 0,0-1,-1 1,-4 0,-6 0,-8-1,16 1,-12-1,0 0,10 1,-15-1,7 1,6 0,3 0,1 0,0-1,-3 1,-5 0,-6-1,-9 1,12-1,-11 0,8 0,-6 0,7 0,5 0,1 0,-1 0,-4 0,-7 0,9 0,-7 0,9 0,-13 0,8 0,5 0,3 0,0 0,-3 0,-3 0,-8 0,6 0,-7 0,-1 0,7 0,0 0,7 0,4 0,2 0,-3 0,-4 0,-8 0,11 0,-8 0,5 0,-1-1,8-1,2 1,-4-1,-10 1,-8 1,-7 0,3-1,23-2,3-1,-18 2,-20 1,-1-1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4:52.8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3754 5517,'52'0,"1"0,-8 2,7 2,-5-2,12 1,7 0,4 0,1 1,-4-1,-7 1,-2 1,-7-1,-1 1,7 1,11 0,-23-3,5 1,6 1,3-1,5 1,2 0,3 0,2 0,2 1,0-1,1 0,-1 1,-1-1,-1 0,-3 0,-2-1,-4 1,-3-1,-5 0,15 1,-7 0,-5-1,-2 0,-2 0,3 0,3 0,5 0,7 0,-19-1,3 1,5-1,2 0,3 1,3 0,2-1,1 1,2 0,0 0,1 0,1-1,-1 1,0 0,-1-1,-2 0,-1 0,-2 0,-3 0,-3 0,-2-1,-5 0,-3 0,21 0,-8 0,-6-1,-2 0,-2 0,0-1,3 1,4 0,7-1,-12 1,4 0,3-1,3 1,3-1,2 1,0-1,2 1,-1-1,0 1,-2-1,-1 0,-2 1,-3-1,-3 0,-5 0,-4 0,17 1,-8-1,-5 0,-3-1,2 1,3 0,7 0,-10 1,4-1,5 0,2 1,2-1,1 1,0-1,-1 1,-2-1,-2 1,-4 0,-5-1,-6 1,17 1,-11-1,-4 1,3 0,7 0,-5 0,8 0,4 0,3 1,-1-1,-1 1,-5-1,-7 1,-9-1,8 1,-10 0,3 1,8 0,6 1,-4-1,-16-1,-10-2,-3 2,-27-3,0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5:31.2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16004 5695,'43'0,"-4"-3,-19-1,1 0,30-6,10-1,-26 6,5 0,5 2,13-1,7 1,2 0,-4 0,-8 1,5-1,-8 1,10 1,-13 0,9 1,4-1,3 1,0 0,-2 1,-5-1,-7 1,19 0,-10 2,8-1,-11 0,9 0,2 0,0 0,-6 1,-9 0,-4 2,-7 0,1 0,16 0,2-1,-15 1,-18-1,-14-4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5:34.2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19214 5713,'61'0,"0"0,-10 0,1 0,9 0,-12 0,7 0,4 0,2 0,0 0,-2 0,-4 0,2 0,-5 0,-1 0,5 0,8 0,-12 0,5 0,5 0,4 0,3 0,2 0,-1 0,-1 0,-1 0,-4 0,-5 0,-5 0,8 0,-7 0,-5 0,1 0,5 0,8 0,-12 0,6 0,5 0,4 0,2 0,3 0,0 0,1 0,-1 0,-2 0,-3 0,-4 0,-4 0,-6 0,14 0,-9 0,-4 0,-1 0,5 0,7 0,-10 0,6 0,4 0,4 0,1 0,2 0,-1 0,-1 0,-3 0,-3 0,-5 0,-7 0,15 0,-9 0,-4 0,2 0,6 0,-4 0,6 0,4 0,2 0,-2 0,-4 0,-7 0,-8 0,3 0,-9 0,1 0,13 0,2 0,-17 0,-20 0,-9 0,-9 0,10 0,25 6,5-4,-2 0,7 0,-2 0,0-2,3 0,-5 0,7 0,0 0,-4 0,13 0,-4 0,8 0,-7 0,2 0,-23 0,-27 0,9 0,-12 0,0-3,7 3,-8-3,6 1,-6 1,2-1,6 0,-5 1,14-1,-14-1,8 3,-10-3,4 3,10 0,1 0,14 0,-21 0,3 0,-14 0,3 0,2 0,-1 0,4 0,-2 0,0 0,2 0,5 3,-8-3,19 2,-17-2,10 0,-6 0,-4 0,8 0,-8 0,3 0,-6 0,-2 0,3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6:10.9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13245 7674,'41'-3,"6"1,-1-1,-12-1,18 1,-2 2,-23 1,16 0,3 0,1 0,-3 0,10 0,-4 0,-7 0,3 0,5 0,9 0,2 0,-4 0,-5 0,-3 0,8 0,-7 0,8 0,4 0,3 0,-2 0,-3 0,-7 0,1 0,-7 0,1 0,10 0,-9 0,7 0,5 0,4 0,2 0,1 0,-2 0,-2 0,-5 0,-6 0,10 0,-8 0,-2 0,2 0,8 0,-7 0,6 0,4 0,3-1,1 1,-1 0,-1 0,-4 0,-5 1,5 0,-4 0,-3 0,-1 0,1 1,3-1,-2 0,2 0,0 0,1 0,1 1,0-1,-1 1,3 1,0 0,0 1,0-1,1 1,-2 0,0-1,-6 0,-1 0,-1-1,0 1,2 0,2-1,4 0,-7 0,5 0,3 0,3-1,0 1,1-1,-1 1,-2-1,-3 0,-3 1,-5-1,6 0,-7 1,-4-1,1 0,4 0,7 0,-7 0,5-1,6 0,3 0,2 0,1 0,0 0,-1 0,-3-1,-4 1,-5 0,-7 0,12 0,-10 0,-3 0,2 0,9 0,-6 0,6 0,6 0,3 0,1 0,0 0,-2 0,-3 0,-7 0,-7 0,12 0,-10 0,-2 0,8 0,-5 0,8 0,3 0,0 0,-3 0,-7 0,-11 0,8 0,-4 0,10 0,11 0,-1 0,-13 0,-14 0,-4 0,18 0,-2 0,5 0,-44 0,13 0,-14 0,39 2,12 1,-29 1,4 0,6-3,11 0,5 0,-3 0,-8 2,12 3,0-1,-5-3,9-2,-1-1,-12 2,-10 2,-4 0,12-3,-7 0,-24 0,-5 0,-11 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6:11.7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24145 7653,'59'0,"0"0,-3 0,7 0,2 0,-3 0,-11 0,-3 0,2 0,7 0,0-1,7 1,5-1,2 0,-1 0,-4 0,-7-1,5 1,-7-1,-1 0,7-1,-10 1,6 0,3 0,1 0,-2 0,-5 0,-7 0,10-1,-9 1,4-1,5 0,5 0,-3 0,-9 0,-5 3,-6-1,8-2,-15 1,-32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2:26:12.6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24255 7397,'58'0,"-16"0,12 0,6 0,0 0,-5 0,-2 0,-5 0,3 0,9 0,-6 0,8 0,5 0,4 0,2 0,-1 0,-1 0,-4 0,-6 0,1 0,-4 0,-3 0,-1 0,3 0,4 0,-4 0,5 0,4 0,0 0,1 0,-2 0,-4 0,-5 0,-8 0,21 0,-12 0,2 0,14 0,0 0,-26 0,-37 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239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6.xml"/><Relationship Id="rId18" Type="http://schemas.openxmlformats.org/officeDocument/2006/relationships/image" Target="../media/image22.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 Type="http://schemas.openxmlformats.org/officeDocument/2006/relationships/image" Target="../media/image14.emf"/><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dev-discuss.pytorch.org/t/where-do-the-2000-pytorch-operators-come-from-more-than-you-wanted-to-know/373"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link.zhihu.com/?target=https%3A//dynamorio.org/"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7373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78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TorchFX &amp; Lazy Tensor</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Lazy</a:t>
            </a:r>
            <a:r>
              <a:rPr lang="zh-CN" altLang="en-US" sz="9600" dirty="0">
                <a:solidFill>
                  <a:srgbClr val="C00000"/>
                </a:solidFill>
                <a:latin typeface="Futura Medium" panose="020B0602020204020303" pitchFamily="34" charset="-79"/>
                <a:cs typeface="Futura Medium" panose="020B0602020204020303" pitchFamily="34" charset="-79"/>
              </a:rPr>
              <a:t> </a:t>
            </a:r>
            <a:r>
              <a:rPr lang="en-US" altLang="zh-CN" sz="9600" dirty="0">
                <a:solidFill>
                  <a:srgbClr val="C00000"/>
                </a:solidFill>
                <a:latin typeface="Futura Medium" panose="020B0602020204020303" pitchFamily="34" charset="-79"/>
                <a:cs typeface="Futura Medium" panose="020B0602020204020303" pitchFamily="34" charset="-79"/>
              </a:rPr>
              <a:t>Tensor</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7779335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a:t>
            </a:r>
            <a:r>
              <a:rPr lang="zh-CN" altLang="en-US" b="0" dirty="0"/>
              <a:t> </a:t>
            </a:r>
            <a:r>
              <a:rPr lang="en-US" altLang="zh-CN" b="0" dirty="0"/>
              <a:t>Principle</a:t>
            </a:r>
            <a:endParaRPr lang="zh-CN" altLang="en-US" b="0"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r>
              <a:rPr lang="en-US" altLang="zh-CN" dirty="0">
                <a:latin typeface="Gill Sans MT" panose="020B0502020104020203" pitchFamily="34" charset="0"/>
              </a:rPr>
              <a:t>Any operation performed on a PyTorch tensor is by default dispatched as a kernel or a composition of kernels to the underlying hardware. These kernels are executed asynchronously on the underlying hardware. The program execution is not blocked until the value of a tensor is fetched. This approach scales extremely well with massively parallel programmed hardware such as GPUs.</a:t>
            </a:r>
            <a:br>
              <a:rPr lang="en-US" altLang="zh-CN" dirty="0">
                <a:latin typeface="Gill Sans MT" panose="020B0502020104020203" pitchFamily="34" charset="0"/>
              </a:rPr>
            </a:b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B928A2FE-C7FC-634A-9DAD-396DD8B7639C}"/>
              </a:ext>
            </a:extLst>
          </p:cNvPr>
          <p:cNvPicPr>
            <a:picLocks noChangeAspect="1"/>
          </p:cNvPicPr>
          <p:nvPr/>
        </p:nvPicPr>
        <p:blipFill>
          <a:blip r:embed="rId2"/>
          <a:stretch>
            <a:fillRect/>
          </a:stretch>
        </p:blipFill>
        <p:spPr>
          <a:xfrm>
            <a:off x="1381857" y="3212976"/>
            <a:ext cx="9433048" cy="340062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1193DBA8-C56D-8E4C-9215-305D5DAE03F8}"/>
                  </a:ext>
                </a:extLst>
              </p14:cNvPr>
              <p14:cNvContentPartPr/>
              <p14:nvPr/>
            </p14:nvContentPartPr>
            <p14:xfrm>
              <a:off x="4197240" y="1661040"/>
              <a:ext cx="1541520" cy="360"/>
            </p14:xfrm>
          </p:contentPart>
        </mc:Choice>
        <mc:Fallback>
          <p:pic>
            <p:nvPicPr>
              <p:cNvPr id="4" name="墨迹 3">
                <a:extLst>
                  <a:ext uri="{FF2B5EF4-FFF2-40B4-BE49-F238E27FC236}">
                    <a16:creationId xmlns:a16="http://schemas.microsoft.com/office/drawing/2014/main" id="{1193DBA8-C56D-8E4C-9215-305D5DAE03F8}"/>
                  </a:ext>
                </a:extLst>
              </p:cNvPr>
              <p:cNvPicPr/>
              <p:nvPr/>
            </p:nvPicPr>
            <p:blipFill>
              <a:blip r:embed="rId4"/>
              <a:stretch>
                <a:fillRect/>
              </a:stretch>
            </p:blipFill>
            <p:spPr>
              <a:xfrm>
                <a:off x="4181400" y="1597680"/>
                <a:ext cx="1572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DC5640F1-14FD-384E-97D0-1FBF42E9D75F}"/>
                  </a:ext>
                </a:extLst>
              </p14:cNvPr>
              <p14:cNvContentPartPr/>
              <p14:nvPr/>
            </p14:nvContentPartPr>
            <p14:xfrm>
              <a:off x="7320600" y="1643040"/>
              <a:ext cx="2076120" cy="7560"/>
            </p14:xfrm>
          </p:contentPart>
        </mc:Choice>
        <mc:Fallback>
          <p:pic>
            <p:nvPicPr>
              <p:cNvPr id="5" name="墨迹 4">
                <a:extLst>
                  <a:ext uri="{FF2B5EF4-FFF2-40B4-BE49-F238E27FC236}">
                    <a16:creationId xmlns:a16="http://schemas.microsoft.com/office/drawing/2014/main" id="{DC5640F1-14FD-384E-97D0-1FBF42E9D75F}"/>
                  </a:ext>
                </a:extLst>
              </p:cNvPr>
              <p:cNvPicPr/>
              <p:nvPr/>
            </p:nvPicPr>
            <p:blipFill>
              <a:blip r:embed="rId6"/>
              <a:stretch>
                <a:fillRect/>
              </a:stretch>
            </p:blipFill>
            <p:spPr>
              <a:xfrm>
                <a:off x="7304760" y="1579680"/>
                <a:ext cx="21074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a:extLst>
                  <a:ext uri="{FF2B5EF4-FFF2-40B4-BE49-F238E27FC236}">
                    <a16:creationId xmlns:a16="http://schemas.microsoft.com/office/drawing/2014/main" id="{52643045-A64A-1447-A071-22C52C5AD9FC}"/>
                  </a:ext>
                </a:extLst>
              </p14:cNvPr>
              <p14:cNvContentPartPr/>
              <p14:nvPr/>
            </p14:nvContentPartPr>
            <p14:xfrm>
              <a:off x="1351440" y="1986120"/>
              <a:ext cx="3049920" cy="122760"/>
            </p14:xfrm>
          </p:contentPart>
        </mc:Choice>
        <mc:Fallback>
          <p:pic>
            <p:nvPicPr>
              <p:cNvPr id="7" name="墨迹 6">
                <a:extLst>
                  <a:ext uri="{FF2B5EF4-FFF2-40B4-BE49-F238E27FC236}">
                    <a16:creationId xmlns:a16="http://schemas.microsoft.com/office/drawing/2014/main" id="{52643045-A64A-1447-A071-22C52C5AD9FC}"/>
                  </a:ext>
                </a:extLst>
              </p:cNvPr>
              <p:cNvPicPr/>
              <p:nvPr/>
            </p:nvPicPr>
            <p:blipFill>
              <a:blip r:embed="rId8"/>
              <a:stretch>
                <a:fillRect/>
              </a:stretch>
            </p:blipFill>
            <p:spPr>
              <a:xfrm>
                <a:off x="1335600" y="1922760"/>
                <a:ext cx="30812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墨迹 7">
                <a:extLst>
                  <a:ext uri="{FF2B5EF4-FFF2-40B4-BE49-F238E27FC236}">
                    <a16:creationId xmlns:a16="http://schemas.microsoft.com/office/drawing/2014/main" id="{9FCB7848-4F20-B844-AC1D-7A55EDEACDB4}"/>
                  </a:ext>
                </a:extLst>
              </p14:cNvPr>
              <p14:cNvContentPartPr/>
              <p14:nvPr/>
            </p14:nvContentPartPr>
            <p14:xfrm>
              <a:off x="5761440" y="2025720"/>
              <a:ext cx="800280" cy="24840"/>
            </p14:xfrm>
          </p:contentPart>
        </mc:Choice>
        <mc:Fallback>
          <p:pic>
            <p:nvPicPr>
              <p:cNvPr id="8" name="墨迹 7">
                <a:extLst>
                  <a:ext uri="{FF2B5EF4-FFF2-40B4-BE49-F238E27FC236}">
                    <a16:creationId xmlns:a16="http://schemas.microsoft.com/office/drawing/2014/main" id="{9FCB7848-4F20-B844-AC1D-7A55EDEACDB4}"/>
                  </a:ext>
                </a:extLst>
              </p:cNvPr>
              <p:cNvPicPr/>
              <p:nvPr/>
            </p:nvPicPr>
            <p:blipFill>
              <a:blip r:embed="rId10"/>
              <a:stretch>
                <a:fillRect/>
              </a:stretch>
            </p:blipFill>
            <p:spPr>
              <a:xfrm>
                <a:off x="5745600" y="1962360"/>
                <a:ext cx="8316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墨迹 8">
                <a:extLst>
                  <a:ext uri="{FF2B5EF4-FFF2-40B4-BE49-F238E27FC236}">
                    <a16:creationId xmlns:a16="http://schemas.microsoft.com/office/drawing/2014/main" id="{0D19BC51-6FC1-894C-970D-DAF4D5E6C6B9}"/>
                  </a:ext>
                </a:extLst>
              </p14:cNvPr>
              <p14:cNvContentPartPr/>
              <p14:nvPr/>
            </p14:nvContentPartPr>
            <p14:xfrm>
              <a:off x="6917040" y="2053800"/>
              <a:ext cx="2448000" cy="8280"/>
            </p14:xfrm>
          </p:contentPart>
        </mc:Choice>
        <mc:Fallback>
          <p:pic>
            <p:nvPicPr>
              <p:cNvPr id="9" name="墨迹 8">
                <a:extLst>
                  <a:ext uri="{FF2B5EF4-FFF2-40B4-BE49-F238E27FC236}">
                    <a16:creationId xmlns:a16="http://schemas.microsoft.com/office/drawing/2014/main" id="{0D19BC51-6FC1-894C-970D-DAF4D5E6C6B9}"/>
                  </a:ext>
                </a:extLst>
              </p:cNvPr>
              <p:cNvPicPr/>
              <p:nvPr/>
            </p:nvPicPr>
            <p:blipFill>
              <a:blip r:embed="rId12"/>
              <a:stretch>
                <a:fillRect/>
              </a:stretch>
            </p:blipFill>
            <p:spPr>
              <a:xfrm>
                <a:off x="6901200" y="1990440"/>
                <a:ext cx="2479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墨迹 9">
                <a:extLst>
                  <a:ext uri="{FF2B5EF4-FFF2-40B4-BE49-F238E27FC236}">
                    <a16:creationId xmlns:a16="http://schemas.microsoft.com/office/drawing/2014/main" id="{6A6A9124-DA80-6641-928D-B75CAA67C560}"/>
                  </a:ext>
                </a:extLst>
              </p14:cNvPr>
              <p14:cNvContentPartPr/>
              <p14:nvPr/>
            </p14:nvContentPartPr>
            <p14:xfrm>
              <a:off x="4768200" y="2756520"/>
              <a:ext cx="3607920" cy="44280"/>
            </p14:xfrm>
          </p:contentPart>
        </mc:Choice>
        <mc:Fallback>
          <p:pic>
            <p:nvPicPr>
              <p:cNvPr id="10" name="墨迹 9">
                <a:extLst>
                  <a:ext uri="{FF2B5EF4-FFF2-40B4-BE49-F238E27FC236}">
                    <a16:creationId xmlns:a16="http://schemas.microsoft.com/office/drawing/2014/main" id="{6A6A9124-DA80-6641-928D-B75CAA67C560}"/>
                  </a:ext>
                </a:extLst>
              </p:cNvPr>
              <p:cNvPicPr/>
              <p:nvPr/>
            </p:nvPicPr>
            <p:blipFill>
              <a:blip r:embed="rId14"/>
              <a:stretch>
                <a:fillRect/>
              </a:stretch>
            </p:blipFill>
            <p:spPr>
              <a:xfrm>
                <a:off x="4752360" y="2693160"/>
                <a:ext cx="36392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墨迹 10">
                <a:extLst>
                  <a:ext uri="{FF2B5EF4-FFF2-40B4-BE49-F238E27FC236}">
                    <a16:creationId xmlns:a16="http://schemas.microsoft.com/office/drawing/2014/main" id="{A5946A99-7E19-EB41-B55D-3B8FE84927B9}"/>
                  </a:ext>
                </a:extLst>
              </p14:cNvPr>
              <p14:cNvContentPartPr/>
              <p14:nvPr/>
            </p14:nvContentPartPr>
            <p14:xfrm>
              <a:off x="8692200" y="2735280"/>
              <a:ext cx="807120" cy="20160"/>
            </p14:xfrm>
          </p:contentPart>
        </mc:Choice>
        <mc:Fallback>
          <p:pic>
            <p:nvPicPr>
              <p:cNvPr id="11" name="墨迹 10">
                <a:extLst>
                  <a:ext uri="{FF2B5EF4-FFF2-40B4-BE49-F238E27FC236}">
                    <a16:creationId xmlns:a16="http://schemas.microsoft.com/office/drawing/2014/main" id="{A5946A99-7E19-EB41-B55D-3B8FE84927B9}"/>
                  </a:ext>
                </a:extLst>
              </p:cNvPr>
              <p:cNvPicPr/>
              <p:nvPr/>
            </p:nvPicPr>
            <p:blipFill>
              <a:blip r:embed="rId16"/>
              <a:stretch>
                <a:fillRect/>
              </a:stretch>
            </p:blipFill>
            <p:spPr>
              <a:xfrm>
                <a:off x="8676360" y="2671920"/>
                <a:ext cx="8384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墨迹 11">
                <a:extLst>
                  <a:ext uri="{FF2B5EF4-FFF2-40B4-BE49-F238E27FC236}">
                    <a16:creationId xmlns:a16="http://schemas.microsoft.com/office/drawing/2014/main" id="{35F9C5DD-2CB4-5546-B80B-1C584BE2B1A7}"/>
                  </a:ext>
                </a:extLst>
              </p14:cNvPr>
              <p14:cNvContentPartPr/>
              <p14:nvPr/>
            </p14:nvContentPartPr>
            <p14:xfrm>
              <a:off x="8731800" y="2662920"/>
              <a:ext cx="874080" cy="360"/>
            </p14:xfrm>
          </p:contentPart>
        </mc:Choice>
        <mc:Fallback>
          <p:pic>
            <p:nvPicPr>
              <p:cNvPr id="12" name="墨迹 11">
                <a:extLst>
                  <a:ext uri="{FF2B5EF4-FFF2-40B4-BE49-F238E27FC236}">
                    <a16:creationId xmlns:a16="http://schemas.microsoft.com/office/drawing/2014/main" id="{35F9C5DD-2CB4-5546-B80B-1C584BE2B1A7}"/>
                  </a:ext>
                </a:extLst>
              </p:cNvPr>
              <p:cNvPicPr/>
              <p:nvPr/>
            </p:nvPicPr>
            <p:blipFill>
              <a:blip r:embed="rId18"/>
              <a:stretch>
                <a:fillRect/>
              </a:stretch>
            </p:blipFill>
            <p:spPr>
              <a:xfrm>
                <a:off x="8715960" y="2599560"/>
                <a:ext cx="905400" cy="127080"/>
              </a:xfrm>
              <a:prstGeom prst="rect">
                <a:avLst/>
              </a:prstGeom>
            </p:spPr>
          </p:pic>
        </mc:Fallback>
      </mc:AlternateContent>
    </p:spTree>
    <p:extLst>
      <p:ext uri="{BB962C8B-B14F-4D97-AF65-F5344CB8AC3E}">
        <p14:creationId xmlns:p14="http://schemas.microsoft.com/office/powerpoint/2010/main" val="27618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a:t>
            </a:r>
            <a:r>
              <a:rPr lang="zh-CN" altLang="en-US" b="0" dirty="0"/>
              <a:t> </a:t>
            </a:r>
            <a:r>
              <a:rPr lang="en-US" altLang="zh-CN" b="0" dirty="0"/>
              <a:t>Principle</a:t>
            </a:r>
            <a:endParaRPr lang="zh-CN" altLang="en-US" b="0" dirty="0"/>
          </a:p>
        </p:txBody>
      </p:sp>
      <p:pic>
        <p:nvPicPr>
          <p:cNvPr id="6" name="图片 5">
            <a:extLst>
              <a:ext uri="{FF2B5EF4-FFF2-40B4-BE49-F238E27FC236}">
                <a16:creationId xmlns:a16="http://schemas.microsoft.com/office/drawing/2014/main" id="{B928A2FE-C7FC-634A-9DAD-396DD8B7639C}"/>
              </a:ext>
            </a:extLst>
          </p:cNvPr>
          <p:cNvPicPr>
            <a:picLocks noChangeAspect="1"/>
          </p:cNvPicPr>
          <p:nvPr/>
        </p:nvPicPr>
        <p:blipFill>
          <a:blip r:embed="rId2"/>
          <a:stretch>
            <a:fillRect/>
          </a:stretch>
        </p:blipFill>
        <p:spPr>
          <a:xfrm>
            <a:off x="623635" y="1844824"/>
            <a:ext cx="10786171" cy="3888432"/>
          </a:xfrm>
          <a:prstGeom prst="rect">
            <a:avLst/>
          </a:prstGeom>
        </p:spPr>
      </p:pic>
    </p:spTree>
    <p:extLst>
      <p:ext uri="{BB962C8B-B14F-4D97-AF65-F5344CB8AC3E}">
        <p14:creationId xmlns:p14="http://schemas.microsoft.com/office/powerpoint/2010/main" val="347272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a:t>
            </a:r>
            <a:r>
              <a:rPr lang="zh-CN" altLang="en-US" b="0" dirty="0"/>
              <a:t> </a:t>
            </a:r>
            <a:r>
              <a:rPr lang="en-US" altLang="zh-CN" b="0" dirty="0"/>
              <a:t>Demo</a:t>
            </a:r>
            <a:endParaRPr lang="zh-CN" altLang="en-US" b="0"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r>
              <a:rPr lang="en-US" altLang="zh-CN" dirty="0">
                <a:latin typeface="Gill Sans MT" panose="020B0502020104020203" pitchFamily="34" charset="0"/>
              </a:rPr>
              <a:t>The starting point of a LazyTensor system is a custom tensor type. In PyTorch/XLA, this type is called XLA tensor. In contrast to </a:t>
            </a:r>
            <a:r>
              <a:rPr lang="en-US" altLang="zh-CN" dirty="0" err="1">
                <a:latin typeface="Gill Sans MT" panose="020B0502020104020203" pitchFamily="34" charset="0"/>
              </a:rPr>
              <a:t>PyTorch’s</a:t>
            </a:r>
            <a:r>
              <a:rPr lang="en-US" altLang="zh-CN" dirty="0">
                <a:latin typeface="Gill Sans MT" panose="020B0502020104020203" pitchFamily="34" charset="0"/>
              </a:rPr>
              <a:t> native tensor type, operations performed on XLA tensors are recorded into an IR graph.</a:t>
            </a:r>
            <a:r>
              <a:rPr lang="zh-CN" altLang="en-US" dirty="0">
                <a:latin typeface="Gill Sans MT" panose="020B0502020104020203" pitchFamily="34" charset="0"/>
              </a:rPr>
              <a:t> </a:t>
            </a:r>
            <a:r>
              <a:rPr lang="en-US" altLang="zh-CN" dirty="0">
                <a:latin typeface="Gill Sans MT" panose="020B0502020104020203" pitchFamily="34" charset="0"/>
              </a:rPr>
              <a:t>This barrier can either be a </a:t>
            </a:r>
            <a:r>
              <a:rPr lang="en-US" altLang="zh-CN" u="sng" dirty="0">
                <a:latin typeface="Gill Sans MT" panose="020B0502020104020203" pitchFamily="34" charset="0"/>
              </a:rPr>
              <a:t>mark</a:t>
            </a:r>
            <a:r>
              <a:rPr lang="zh-CN" altLang="en-US" u="sng" dirty="0">
                <a:latin typeface="Gill Sans MT" panose="020B0502020104020203" pitchFamily="34" charset="0"/>
              </a:rPr>
              <a:t> </a:t>
            </a:r>
            <a:r>
              <a:rPr lang="en-US" altLang="zh-CN" u="sng" dirty="0">
                <a:latin typeface="Gill Sans MT" panose="020B0502020104020203" pitchFamily="34" charset="0"/>
              </a:rPr>
              <a:t>step()</a:t>
            </a:r>
            <a:r>
              <a:rPr lang="en-US" altLang="zh-CN" i="1" dirty="0">
                <a:latin typeface="Gill Sans MT" panose="020B0502020104020203" pitchFamily="34" charset="0"/>
              </a:rPr>
              <a:t> </a:t>
            </a:r>
            <a:r>
              <a:rPr lang="en-US" altLang="zh-CN" dirty="0" err="1">
                <a:latin typeface="Gill Sans MT" panose="020B0502020104020203" pitchFamily="34" charset="0"/>
              </a:rPr>
              <a:t>api</a:t>
            </a:r>
            <a:r>
              <a:rPr lang="en-US" altLang="zh-CN" dirty="0">
                <a:latin typeface="Gill Sans MT" panose="020B0502020104020203" pitchFamily="34" charset="0"/>
              </a:rPr>
              <a:t> call or any other event which forces the execution of the graph recorded so far.</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AB241BF-FED4-7842-BFCB-768D5963EEE4}"/>
              </a:ext>
            </a:extLst>
          </p:cNvPr>
          <p:cNvPicPr>
            <a:picLocks noChangeAspect="1"/>
          </p:cNvPicPr>
          <p:nvPr/>
        </p:nvPicPr>
        <p:blipFill>
          <a:blip r:embed="rId2"/>
          <a:stretch>
            <a:fillRect/>
          </a:stretch>
        </p:blipFill>
        <p:spPr>
          <a:xfrm>
            <a:off x="1403491" y="3274974"/>
            <a:ext cx="9403760" cy="2746314"/>
          </a:xfrm>
          <a:prstGeom prst="rect">
            <a:avLst/>
          </a:prstGeom>
        </p:spPr>
      </p:pic>
    </p:spTree>
    <p:extLst>
      <p:ext uri="{BB962C8B-B14F-4D97-AF65-F5344CB8AC3E}">
        <p14:creationId xmlns:p14="http://schemas.microsoft.com/office/powerpoint/2010/main" val="264882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Graph Compilation and Execution and LazyTensor Barrier</a:t>
            </a:r>
            <a:endParaRPr lang="zh-CN" altLang="en-US"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pPr marL="457200" indent="-457200" eaLnBrk="1" latinLnBrk="1" hangingPunct="1">
              <a:lnSpc>
                <a:spcPct val="150000"/>
              </a:lnSpc>
              <a:buFont typeface="+mj-lt"/>
              <a:buAutoNum type="arabicPeriod"/>
            </a:pPr>
            <a:r>
              <a:rPr lang="en-US" altLang="zh-CN" dirty="0">
                <a:latin typeface="Gill Sans MT" panose="020B0502020104020203" pitchFamily="34" charset="0"/>
              </a:rPr>
              <a:t>The first scenarios</a:t>
            </a:r>
            <a:r>
              <a:rPr lang="zh-CN" altLang="en-US" dirty="0">
                <a:latin typeface="Gill Sans MT" panose="020B0502020104020203" pitchFamily="34" charset="0"/>
              </a:rPr>
              <a:t> </a:t>
            </a:r>
            <a:r>
              <a:rPr lang="en-US" altLang="zh-CN" dirty="0">
                <a:latin typeface="Gill Sans MT" panose="020B0502020104020203" pitchFamily="34" charset="0"/>
              </a:rPr>
              <a:t>is the explicit call of </a:t>
            </a:r>
            <a:r>
              <a:rPr lang="en-US" altLang="zh-CN" u="sng" dirty="0">
                <a:latin typeface="Gill Sans MT" panose="020B0502020104020203" pitchFamily="34" charset="0"/>
              </a:rPr>
              <a:t>mark_step()</a:t>
            </a:r>
            <a:r>
              <a:rPr lang="en-US" altLang="zh-CN" dirty="0">
                <a:latin typeface="Gill Sans MT" panose="020B0502020104020203" pitchFamily="34" charset="0"/>
              </a:rPr>
              <a:t> api as shown in the preceding example. mark_step() is also called implicitly at every step when you wrap your dataloader with </a:t>
            </a:r>
            <a:r>
              <a:rPr lang="en-US" altLang="zh-CN" dirty="0" err="1">
                <a:latin typeface="Gill Sans MT" panose="020B0502020104020203" pitchFamily="34" charset="0"/>
              </a:rPr>
              <a:t>MpDeviceLoader</a:t>
            </a:r>
            <a:r>
              <a:rPr lang="en-US" altLang="zh-CN" dirty="0">
                <a:latin typeface="Gill Sans MT" panose="020B0502020104020203" pitchFamily="34" charset="0"/>
              </a:rPr>
              <a:t>.</a:t>
            </a:r>
          </a:p>
          <a:p>
            <a:pPr marL="457200" indent="-457200" eaLnBrk="1" latinLnBrk="1" hangingPunct="1">
              <a:lnSpc>
                <a:spcPct val="150000"/>
              </a:lnSpc>
              <a:buFont typeface="+mj-lt"/>
              <a:buAutoNum type="arabicPeriod"/>
            </a:pPr>
            <a:r>
              <a:rPr lang="en-US" altLang="zh-CN" dirty="0">
                <a:latin typeface="Gill Sans MT" panose="020B0502020104020203" pitchFamily="34" charset="0"/>
              </a:rPr>
              <a:t>The second scenario where a barrier is introduced is when PyTorch/XLA finds an op with no mapping (lowering) to equivalent XLA HLO ops. PyTorch has </a:t>
            </a:r>
            <a:r>
              <a:rPr lang="en-US" altLang="zh-CN" dirty="0">
                <a:latin typeface="Gill Sans MT" panose="020B0502020104020203" pitchFamily="34" charset="0"/>
                <a:hlinkClick r:id="rId2"/>
              </a:rPr>
              <a:t>2000+</a:t>
            </a:r>
            <a:r>
              <a:rPr lang="en-US" altLang="zh-CN" dirty="0">
                <a:latin typeface="Gill Sans MT" panose="020B0502020104020203" pitchFamily="34" charset="0"/>
              </a:rPr>
              <a:t> operations</a:t>
            </a:r>
            <a:r>
              <a:rPr lang="zh-CN" altLang="en-US" dirty="0">
                <a:latin typeface="Gill Sans MT" panose="020B0502020104020203" pitchFamily="34" charset="0"/>
              </a:rPr>
              <a:t>， </a:t>
            </a:r>
            <a:r>
              <a:rPr lang="en-US" altLang="zh-CN" dirty="0">
                <a:latin typeface="Gill Sans MT" panose="020B0502020104020203" pitchFamily="34" charset="0"/>
              </a:rPr>
              <a:t>some of these operations do not have corresponding lowering in XLA.</a:t>
            </a:r>
          </a:p>
          <a:p>
            <a:pPr marL="457200" indent="-457200" eaLnBrk="1" latinLnBrk="1" hangingPunct="1">
              <a:lnSpc>
                <a:spcPct val="150000"/>
              </a:lnSpc>
              <a:buFont typeface="+mj-lt"/>
              <a:buAutoNum type="arabicPeriod"/>
            </a:pPr>
            <a:r>
              <a:rPr lang="en-US" altLang="zh-CN" dirty="0">
                <a:latin typeface="Gill Sans MT" panose="020B0502020104020203" pitchFamily="34" charset="0"/>
              </a:rPr>
              <a:t>The third and final scenario which results in a LazyTensor barrier is when there is a control structure/statement or another method which requires the value of a tensor. This statement would at the minimum cause the execution of the computation graph leading to the tensor or cause compilation and execution of both.</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11829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Graph Compilation and Execution and LazyTensor Barrier</a:t>
            </a:r>
            <a:endParaRPr lang="zh-CN" altLang="en-US" dirty="0"/>
          </a:p>
        </p:txBody>
      </p:sp>
      <p:pic>
        <p:nvPicPr>
          <p:cNvPr id="10" name="图片 9">
            <a:extLst>
              <a:ext uri="{FF2B5EF4-FFF2-40B4-BE49-F238E27FC236}">
                <a16:creationId xmlns:a16="http://schemas.microsoft.com/office/drawing/2014/main" id="{C57BC3AB-C432-554D-9E90-BBA671DC257D}"/>
              </a:ext>
            </a:extLst>
          </p:cNvPr>
          <p:cNvPicPr>
            <a:picLocks noChangeAspect="1"/>
          </p:cNvPicPr>
          <p:nvPr/>
        </p:nvPicPr>
        <p:blipFill>
          <a:blip r:embed="rId2"/>
          <a:stretch>
            <a:fillRect/>
          </a:stretch>
        </p:blipFill>
        <p:spPr>
          <a:xfrm>
            <a:off x="985813" y="1268760"/>
            <a:ext cx="10225136" cy="5006791"/>
          </a:xfrm>
          <a:prstGeom prst="rect">
            <a:avLst/>
          </a:prstGeom>
        </p:spPr>
      </p:pic>
    </p:spTree>
    <p:extLst>
      <p:ext uri="{BB962C8B-B14F-4D97-AF65-F5344CB8AC3E}">
        <p14:creationId xmlns:p14="http://schemas.microsoft.com/office/powerpoint/2010/main" val="406012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36EF515C-E907-FC42-A634-51050911BE2D}"/>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lang="en-US" altLang="zh-CN" dirty="0">
                <a:latin typeface="Gill Sans MT" panose="020B0502020104020203" pitchFamily="34" charset="0"/>
              </a:rPr>
              <a:t>LazyTensor</a:t>
            </a:r>
            <a:r>
              <a:rPr lang="zh-CN" altLang="en-US" dirty="0">
                <a:latin typeface="Gill Sans MT" panose="020B0502020104020203" pitchFamily="34" charset="0"/>
              </a:rPr>
              <a:t>在一定程度上能够带来优化收益</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语法限制少，理论上只要找到合适的</a:t>
            </a:r>
            <a:r>
              <a:rPr lang="en-US" altLang="zh-CN" dirty="0">
                <a:latin typeface="Gill Sans MT" panose="020B0502020104020203" pitchFamily="34" charset="0"/>
              </a:rPr>
              <a:t>tensor</a:t>
            </a:r>
            <a:r>
              <a:rPr lang="zh-CN" altLang="en-US" dirty="0">
                <a:latin typeface="Gill Sans MT" panose="020B0502020104020203" pitchFamily="34" charset="0"/>
              </a:rPr>
              <a:t>操作序列都可以进行编译成子图</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lang="en-US" altLang="zh-CN" dirty="0">
                <a:latin typeface="Gill Sans MT" panose="020B0502020104020203" pitchFamily="34" charset="0"/>
              </a:rPr>
              <a:t>JIT</a:t>
            </a:r>
            <a:r>
              <a:rPr lang="zh-CN" altLang="en-US" dirty="0">
                <a:latin typeface="Gill Sans MT" panose="020B0502020104020203" pitchFamily="34" charset="0"/>
              </a:rPr>
              <a:t> 编译开销大，遇到特殊网络模型会来回重复异步调度（</a:t>
            </a:r>
            <a:r>
              <a:rPr lang="en-US" altLang="zh-CN" dirty="0">
                <a:latin typeface="Gill Sans MT" panose="020B0502020104020203" pitchFamily="34" charset="0"/>
              </a:rPr>
              <a:t>host-devices</a:t>
            </a:r>
            <a:r>
              <a:rPr lang="zh-CN" altLang="en-US" dirty="0">
                <a:latin typeface="Gill Sans MT" panose="020B0502020104020203" pitchFamily="34" charset="0"/>
              </a:rPr>
              <a:t>）。</a:t>
            </a:r>
          </a:p>
          <a:p>
            <a:pPr>
              <a:lnSpc>
                <a:spcPct val="150000"/>
              </a:lnSpc>
            </a:pPr>
            <a:r>
              <a:rPr lang="zh-CN" altLang="en-US" dirty="0">
                <a:latin typeface="Gill Sans MT" panose="020B0502020104020203" pitchFamily="34" charset="0"/>
              </a:rPr>
              <a:t>动态情况下，如动态 </a:t>
            </a:r>
            <a:r>
              <a:rPr lang="en-US" altLang="zh-CN" dirty="0">
                <a:latin typeface="Gill Sans MT" panose="020B0502020104020203" pitchFamily="34" charset="0"/>
              </a:rPr>
              <a:t>shape</a:t>
            </a:r>
            <a:r>
              <a:rPr lang="zh-CN" altLang="en-US" dirty="0">
                <a:latin typeface="Gill Sans MT" panose="020B0502020104020203" pitchFamily="34" charset="0"/>
              </a:rPr>
              <a:t> 和控制流，每次变化都会触发新的编译，导致性能退化严重。</a:t>
            </a:r>
          </a:p>
          <a:p>
            <a:pPr>
              <a:lnSpc>
                <a:spcPct val="150000"/>
              </a:lnSpc>
            </a:pPr>
            <a:r>
              <a:rPr lang="zh-CN" altLang="en-US" dirty="0">
                <a:latin typeface="Gill Sans MT" panose="020B0502020104020203" pitchFamily="34" charset="0"/>
              </a:rPr>
              <a:t>因为 </a:t>
            </a:r>
            <a:r>
              <a:rPr lang="en-US" altLang="zh-CN" dirty="0">
                <a:latin typeface="Gill Sans MT" panose="020B0502020104020203" pitchFamily="34" charset="0"/>
              </a:rPr>
              <a:t>fusion kernel</a:t>
            </a:r>
            <a:r>
              <a:rPr lang="zh-CN" altLang="en-US" dirty="0">
                <a:latin typeface="Gill Sans MT" panose="020B0502020104020203" pitchFamily="34" charset="0"/>
              </a:rPr>
              <a:t> 执行的原子特性，破坏了操作之间并行执行的可能性</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影响 </a:t>
            </a:r>
            <a:r>
              <a:rPr lang="en-US" altLang="zh-CN" dirty="0">
                <a:latin typeface="Gill Sans MT" panose="020B0502020104020203" pitchFamily="34" charset="0"/>
              </a:rPr>
              <a:t>PyTorch</a:t>
            </a:r>
            <a:r>
              <a:rPr lang="zh-CN" altLang="en-US" dirty="0">
                <a:latin typeface="Gill Sans MT" panose="020B0502020104020203" pitchFamily="34" charset="0"/>
              </a:rPr>
              <a:t> </a:t>
            </a:r>
            <a:r>
              <a:rPr lang="en-US" altLang="zh-CN" dirty="0">
                <a:latin typeface="Gill Sans MT" panose="020B0502020104020203" pitchFamily="34" charset="0"/>
              </a:rPr>
              <a:t>eager mode</a:t>
            </a:r>
            <a:r>
              <a:rPr lang="zh-CN" altLang="en-US" dirty="0">
                <a:latin typeface="Gill Sans MT" panose="020B0502020104020203" pitchFamily="34" charset="0"/>
              </a:rPr>
              <a:t> 下 </a:t>
            </a:r>
            <a:r>
              <a:rPr lang="en-US" altLang="zh-CN" dirty="0">
                <a:latin typeface="Gill Sans MT" panose="020B0502020104020203" pitchFamily="34" charset="0"/>
              </a:rPr>
              <a:t>kernel</a:t>
            </a:r>
            <a:r>
              <a:rPr lang="zh-CN" altLang="en-US" dirty="0">
                <a:latin typeface="Gill Sans MT" panose="020B0502020104020203" pitchFamily="34" charset="0"/>
              </a:rPr>
              <a:t> 下发和执行可以重叠的异步计算，部分情况会增加执行开销</a:t>
            </a:r>
          </a:p>
        </p:txBody>
      </p:sp>
    </p:spTree>
    <p:extLst>
      <p:ext uri="{BB962C8B-B14F-4D97-AF65-F5344CB8AC3E}">
        <p14:creationId xmlns:p14="http://schemas.microsoft.com/office/powerpoint/2010/main" val="1352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60E34-F170-B84D-9B4D-293E322CF776}"/>
              </a:ext>
            </a:extLst>
          </p:cNvPr>
          <p:cNvSpPr>
            <a:spLocks noGrp="1"/>
          </p:cNvSpPr>
          <p:nvPr>
            <p:ph type="title"/>
          </p:nvPr>
        </p:nvSpPr>
        <p:spPr/>
        <p:txBody>
          <a:bodyPr/>
          <a:lstStyle/>
          <a:p>
            <a:r>
              <a:rPr lang="en-US" altLang="zh-CN" b="0" dirty="0"/>
              <a:t>LazyTensor</a:t>
            </a:r>
            <a:r>
              <a:rPr lang="en-US" altLang="zh-CN" b="0" dirty="0">
                <a:latin typeface="Futura Medium" panose="020B0602020204020303" pitchFamily="34" charset="-79"/>
                <a:cs typeface="Futura Medium" panose="020B0602020204020303" pitchFamily="34" charset="-79"/>
              </a:rPr>
              <a:t> Pros</a:t>
            </a:r>
            <a:r>
              <a:rPr lang="zh-CN" alt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and</a:t>
            </a:r>
            <a:r>
              <a:rPr lang="zh-CN" alt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Cons</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724736E-6D6C-884A-AC2E-C0E6D745D936}"/>
              </a:ext>
            </a:extLst>
          </p:cNvPr>
          <p:cNvPicPr>
            <a:picLocks noChangeAspect="1"/>
          </p:cNvPicPr>
          <p:nvPr/>
        </p:nvPicPr>
        <p:blipFill>
          <a:blip r:embed="rId2"/>
          <a:stretch>
            <a:fillRect/>
          </a:stretch>
        </p:blipFill>
        <p:spPr>
          <a:xfrm>
            <a:off x="679986" y="1556792"/>
            <a:ext cx="10907123" cy="4536504"/>
          </a:xfrm>
          <a:prstGeom prst="rect">
            <a:avLst/>
          </a:prstGeom>
        </p:spPr>
      </p:pic>
    </p:spTree>
    <p:extLst>
      <p:ext uri="{BB962C8B-B14F-4D97-AF65-F5344CB8AC3E}">
        <p14:creationId xmlns:p14="http://schemas.microsoft.com/office/powerpoint/2010/main" val="295934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8643F-7746-704D-A026-4081AAF16F2C}"/>
              </a:ext>
            </a:extLst>
          </p:cNvPr>
          <p:cNvSpPr>
            <a:spLocks noGrp="1"/>
          </p:cNvSpPr>
          <p:nvPr>
            <p:ph type="title"/>
          </p:nvPr>
        </p:nvSpPr>
        <p:spPr/>
        <p:txBody>
          <a:bodyPr/>
          <a:lstStyle/>
          <a:p>
            <a:r>
              <a:rPr lang="en-US" altLang="zh-CN" b="0" dirty="0"/>
              <a:t>Comparation</a:t>
            </a:r>
            <a:endParaRPr lang="zh-CN" altLang="en-US" b="0" dirty="0"/>
          </a:p>
        </p:txBody>
      </p:sp>
      <p:graphicFrame>
        <p:nvGraphicFramePr>
          <p:cNvPr id="7" name="内容占位符 6">
            <a:extLst>
              <a:ext uri="{FF2B5EF4-FFF2-40B4-BE49-F238E27FC236}">
                <a16:creationId xmlns:a16="http://schemas.microsoft.com/office/drawing/2014/main" id="{56B95AF4-641D-3F4E-90CD-E874E44FF13C}"/>
              </a:ext>
            </a:extLst>
          </p:cNvPr>
          <p:cNvGraphicFramePr>
            <a:graphicFrameLocks noGrp="1"/>
          </p:cNvGraphicFramePr>
          <p:nvPr>
            <p:ph sz="half" idx="1"/>
            <p:extLst>
              <p:ext uri="{D42A27DB-BD31-4B8C-83A1-F6EECF244321}">
                <p14:modId xmlns:p14="http://schemas.microsoft.com/office/powerpoint/2010/main" val="3212139537"/>
              </p:ext>
            </p:extLst>
          </p:nvPr>
        </p:nvGraphicFramePr>
        <p:xfrm>
          <a:off x="623832" y="1410361"/>
          <a:ext cx="10963276" cy="4752114"/>
        </p:xfrm>
        <a:graphic>
          <a:graphicData uri="http://schemas.openxmlformats.org/drawingml/2006/table">
            <a:tbl>
              <a:tblPr firstRow="1" bandRow="1">
                <a:tableStyleId>{9D7B26C5-4107-4FEC-AEDC-1716B250A1EF}</a:tableStyleId>
              </a:tblPr>
              <a:tblGrid>
                <a:gridCol w="1370037">
                  <a:extLst>
                    <a:ext uri="{9D8B030D-6E8A-4147-A177-3AD203B41FA5}">
                      <a16:colId xmlns:a16="http://schemas.microsoft.com/office/drawing/2014/main" val="695126972"/>
                    </a:ext>
                  </a:extLst>
                </a:gridCol>
                <a:gridCol w="4968552">
                  <a:extLst>
                    <a:ext uri="{9D8B030D-6E8A-4147-A177-3AD203B41FA5}">
                      <a16:colId xmlns:a16="http://schemas.microsoft.com/office/drawing/2014/main" val="3239706493"/>
                    </a:ext>
                  </a:extLst>
                </a:gridCol>
                <a:gridCol w="2448272">
                  <a:extLst>
                    <a:ext uri="{9D8B030D-6E8A-4147-A177-3AD203B41FA5}">
                      <a16:colId xmlns:a16="http://schemas.microsoft.com/office/drawing/2014/main" val="2076903395"/>
                    </a:ext>
                  </a:extLst>
                </a:gridCol>
                <a:gridCol w="2176415">
                  <a:extLst>
                    <a:ext uri="{9D8B030D-6E8A-4147-A177-3AD203B41FA5}">
                      <a16:colId xmlns:a16="http://schemas.microsoft.com/office/drawing/2014/main" val="2581376850"/>
                    </a:ext>
                  </a:extLst>
                </a:gridCol>
              </a:tblGrid>
              <a:tr h="516216">
                <a:tc>
                  <a:txBody>
                    <a:bodyPr/>
                    <a:lstStyle/>
                    <a:p>
                      <a:pPr algn="ctr"/>
                      <a:r>
                        <a:rPr lang="zh-CN" altLang="en-US" sz="1200" dirty="0">
                          <a:latin typeface="Gill Sans MT" panose="020B0502020104020203" pitchFamily="34" charset="0"/>
                          <a:ea typeface="+mj-ea"/>
                        </a:rPr>
                        <a:t>特性</a:t>
                      </a:r>
                    </a:p>
                  </a:txBody>
                  <a:tcPr anchor="ctr"/>
                </a:tc>
                <a:tc>
                  <a:txBody>
                    <a:bodyPr/>
                    <a:lstStyle/>
                    <a:p>
                      <a:pPr algn="ctr"/>
                      <a:r>
                        <a:rPr lang="zh-CN" altLang="en-US" sz="1200" dirty="0">
                          <a:latin typeface="Gill Sans MT" panose="020B0502020104020203" pitchFamily="34" charset="0"/>
                          <a:ea typeface="+mj-ea"/>
                        </a:rPr>
                        <a:t>内容</a:t>
                      </a:r>
                    </a:p>
                  </a:txBody>
                  <a:tcPr anchor="ctr"/>
                </a:tc>
                <a:tc>
                  <a:txBody>
                    <a:bodyPr/>
                    <a:lstStyle/>
                    <a:p>
                      <a:pPr algn="ctr"/>
                      <a:r>
                        <a:rPr lang="zh-CN" altLang="en-US" sz="1200" dirty="0">
                          <a:latin typeface="Gill Sans MT" panose="020B0502020104020203" pitchFamily="34" charset="0"/>
                          <a:ea typeface="+mj-ea"/>
                        </a:rPr>
                        <a:t>适用场景</a:t>
                      </a:r>
                    </a:p>
                  </a:txBody>
                  <a:tcPr anchor="ctr"/>
                </a:tc>
                <a:tc>
                  <a:txBody>
                    <a:bodyPr/>
                    <a:lstStyle/>
                    <a:p>
                      <a:pPr algn="ctr"/>
                      <a:r>
                        <a:rPr lang="zh-CN" altLang="en-US" sz="1200" dirty="0">
                          <a:latin typeface="Gill Sans MT" panose="020B0502020104020203" pitchFamily="34" charset="0"/>
                          <a:ea typeface="+mj-ea"/>
                        </a:rPr>
                        <a:t>技术方式</a:t>
                      </a:r>
                    </a:p>
                  </a:txBody>
                  <a:tcPr anchor="ctr"/>
                </a:tc>
                <a:extLst>
                  <a:ext uri="{0D108BD9-81ED-4DB2-BD59-A6C34878D82A}">
                    <a16:rowId xmlns:a16="http://schemas.microsoft.com/office/drawing/2014/main" val="2504355757"/>
                  </a:ext>
                </a:extLst>
              </a:tr>
              <a:tr h="891004">
                <a:tc>
                  <a:txBody>
                    <a:bodyPr/>
                    <a:lstStyle/>
                    <a:p>
                      <a:pPr>
                        <a:lnSpc>
                          <a:spcPct val="150000"/>
                        </a:lnSpc>
                      </a:pPr>
                      <a:r>
                        <a:rPr lang="en-US" altLang="zh-CN" sz="1200" b="0" kern="1200" dirty="0">
                          <a:effectLst/>
                          <a:latin typeface="Gill Sans MT" panose="020B0502020104020203" pitchFamily="34" charset="0"/>
                          <a:ea typeface="+mj-ea"/>
                        </a:rPr>
                        <a:t>TorchScript</a:t>
                      </a:r>
                      <a:endParaRPr lang="zh-CN" altLang="en-US" sz="1200" b="0" dirty="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TorchScript </a:t>
                      </a:r>
                      <a:r>
                        <a:rPr lang="zh-CN" altLang="en-US" sz="1200" b="0" kern="1200" dirty="0">
                          <a:effectLst/>
                          <a:latin typeface="Gill Sans MT" panose="020B0502020104020203" pitchFamily="34" charset="0"/>
                          <a:ea typeface="+mj-ea"/>
                        </a:rPr>
                        <a:t>的主要用途是进行模型部署，需要记录生成一个便于推理优化的 </a:t>
                      </a:r>
                      <a:r>
                        <a:rPr lang="en-US" altLang="zh-CN" sz="1200" b="0" kern="1200" dirty="0">
                          <a:effectLst/>
                          <a:latin typeface="Gill Sans MT" panose="020B0502020104020203" pitchFamily="34" charset="0"/>
                          <a:ea typeface="+mj-ea"/>
                        </a:rPr>
                        <a:t>IR</a:t>
                      </a:r>
                      <a:r>
                        <a:rPr lang="zh-CN" altLang="en-US" sz="1200" b="0" kern="1200" dirty="0">
                          <a:effectLst/>
                          <a:latin typeface="Gill Sans MT" panose="020B0502020104020203" pitchFamily="34" charset="0"/>
                          <a:ea typeface="+mj-ea"/>
                        </a:rPr>
                        <a:t>，对计算图的编辑通常都是面向性能提升等等，不会给模型本身添加新的功能。</a:t>
                      </a:r>
                      <a:endParaRPr lang="zh-CN" altLang="en-US" sz="1200" b="0" i="0" kern="1200" dirty="0">
                        <a:solidFill>
                          <a:schemeClr val="dk1"/>
                        </a:solidFill>
                        <a:effectLst/>
                        <a:latin typeface="Gill Sans MT" panose="020B0502020104020203" pitchFamily="34" charset="0"/>
                        <a:ea typeface="+mj-ea"/>
                        <a:cs typeface="+mn-cs"/>
                      </a:endParaRPr>
                    </a:p>
                  </a:txBody>
                  <a:tcPr anchor="ctr"/>
                </a:tc>
                <a:tc>
                  <a:txBody>
                    <a:bodyPr/>
                    <a:lstStyle/>
                    <a:p>
                      <a:pPr>
                        <a:lnSpc>
                          <a:spcPct val="150000"/>
                        </a:lnSpc>
                      </a:pPr>
                      <a:r>
                        <a:rPr lang="zh-CN" altLang="en-US" sz="1200" b="0" dirty="0">
                          <a:latin typeface="Gill Sans MT" panose="020B0502020104020203" pitchFamily="34" charset="0"/>
                          <a:ea typeface="+mj-ea"/>
                        </a:rPr>
                        <a:t>推理和部署静态图优化</a:t>
                      </a:r>
                    </a:p>
                  </a:txBody>
                  <a:tcPr anchor="ctr"/>
                </a:tc>
                <a:tc>
                  <a:txBody>
                    <a:bodyPr/>
                    <a:lstStyle/>
                    <a:p>
                      <a:pPr>
                        <a:lnSpc>
                          <a:spcPct val="150000"/>
                        </a:lnSpc>
                      </a:pPr>
                      <a:r>
                        <a:rPr lang="en-US" altLang="zh-CN" sz="1200" b="0" dirty="0">
                          <a:latin typeface="Gill Sans MT" panose="020B0502020104020203" pitchFamily="34" charset="0"/>
                          <a:ea typeface="+mj-ea"/>
                        </a:rPr>
                        <a:t>AST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647524904"/>
                  </a:ext>
                </a:extLst>
              </a:tr>
              <a:tr h="1400148">
                <a:tc>
                  <a:txBody>
                    <a:bodyPr/>
                    <a:lstStyle/>
                    <a:p>
                      <a:pPr>
                        <a:lnSpc>
                          <a:spcPct val="150000"/>
                        </a:lnSpc>
                      </a:pPr>
                      <a:r>
                        <a:rPr lang="en-US" altLang="zh-CN" sz="1200" b="0">
                          <a:latin typeface="Gill Sans MT" panose="020B0502020104020203" pitchFamily="34" charset="0"/>
                          <a:ea typeface="+mj-ea"/>
                        </a:rPr>
                        <a:t>Torch FX</a:t>
                      </a:r>
                      <a:endParaRPr lang="zh-CN" altLang="en-US" sz="1200" b="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的主要用途是进行</a:t>
                      </a:r>
                      <a:r>
                        <a:rPr lang="en-US" altLang="zh-CN" sz="1200" b="0" kern="1200" dirty="0">
                          <a:effectLst/>
                          <a:latin typeface="Gill Sans MT" panose="020B0502020104020203" pitchFamily="34" charset="0"/>
                          <a:ea typeface="+mj-ea"/>
                        </a:rPr>
                        <a:t>python-&gt;python</a:t>
                      </a:r>
                      <a:r>
                        <a:rPr lang="zh-CN" altLang="en-US" sz="1200" b="0" kern="1200" dirty="0">
                          <a:effectLst/>
                          <a:latin typeface="Gill Sans MT" panose="020B0502020104020203" pitchFamily="34" charset="0"/>
                          <a:ea typeface="+mj-ea"/>
                        </a:rPr>
                        <a:t>的翻译，它的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中节点类型更简单，比如函数调用、属性提取等等，这样的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学习成本更低更容易编辑。使用 </a:t>
                      </a: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来编辑图通常是为了实现某种特定功能，比如给模型插入量化节点等，避免手动编辑网络造成的重复劳动。</a:t>
                      </a:r>
                    </a:p>
                  </a:txBody>
                  <a:tcPr anchor="ctr"/>
                </a:tc>
                <a:tc>
                  <a:txBody>
                    <a:bodyPr/>
                    <a:lstStyle/>
                    <a:p>
                      <a:pPr>
                        <a:lnSpc>
                          <a:spcPct val="150000"/>
                        </a:lnSpc>
                      </a:pPr>
                      <a:r>
                        <a:rPr lang="zh-CN" altLang="en-US" sz="1200" b="0" dirty="0">
                          <a:latin typeface="Gill Sans MT" panose="020B0502020104020203" pitchFamily="34" charset="0"/>
                          <a:ea typeface="+mj-ea"/>
                        </a:rPr>
                        <a:t>修改正向图</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159465134"/>
                  </a:ext>
                </a:extLst>
              </a:tr>
              <a:tr h="810548">
                <a:tc>
                  <a:txBody>
                    <a:bodyPr/>
                    <a:lstStyle/>
                    <a:p>
                      <a:pPr>
                        <a:lnSpc>
                          <a:spcPct val="150000"/>
                        </a:lnSpc>
                      </a:pPr>
                      <a:r>
                        <a:rPr lang="en-US" altLang="zh-CN" sz="1200" b="0" dirty="0">
                          <a:latin typeface="Gill Sans MT" panose="020B0502020104020203" pitchFamily="34" charset="0"/>
                          <a:ea typeface="+mj-ea"/>
                        </a:rPr>
                        <a:t>LazyTensor</a:t>
                      </a:r>
                      <a:endParaRPr lang="zh-CN" altLang="en-US" sz="1200" b="0" dirty="0">
                        <a:latin typeface="Gill Sans MT" panose="020B0502020104020203" pitchFamily="34" charset="0"/>
                        <a:ea typeface="+mj-ea"/>
                      </a:endParaRPr>
                    </a:p>
                  </a:txBody>
                  <a:tcPr anchor="ctr"/>
                </a:tc>
                <a:tc>
                  <a:txBody>
                    <a:bodyPr/>
                    <a:lstStyle/>
                    <a:p>
                      <a:pPr marL="0" algn="l" defTabSz="913707" rtl="0" eaLnBrk="1" latinLnBrk="0" hangingPunct="1">
                        <a:lnSpc>
                          <a:spcPct val="150000"/>
                        </a:lnSpc>
                      </a:pPr>
                      <a:r>
                        <a:rPr lang="zh-CN" altLang="en-US" sz="1200" b="0" kern="1200" dirty="0">
                          <a:solidFill>
                            <a:schemeClr val="tx1"/>
                          </a:solidFill>
                          <a:effectLst/>
                          <a:latin typeface="Gill Sans MT" panose="020B0502020104020203" pitchFamily="34" charset="0"/>
                          <a:ea typeface="+mj-ea"/>
                          <a:cs typeface="+mn-cs"/>
                        </a:rPr>
                        <a:t>采用 </a:t>
                      </a:r>
                      <a:r>
                        <a:rPr lang="en-US" altLang="zh-CN" sz="1200" b="0" kern="1200" dirty="0">
                          <a:solidFill>
                            <a:schemeClr val="tx1"/>
                          </a:solidFill>
                          <a:effectLst/>
                          <a:latin typeface="Gill Sans MT" panose="020B0502020104020203" pitchFamily="34" charset="0"/>
                          <a:ea typeface="+mj-ea"/>
                          <a:cs typeface="+mn-cs"/>
                        </a:rPr>
                        <a:t>tensor</a:t>
                      </a:r>
                      <a:r>
                        <a:rPr lang="zh-CN" altLang="en-US" sz="1200" b="0" kern="1200" dirty="0">
                          <a:solidFill>
                            <a:schemeClr val="tx1"/>
                          </a:solidFill>
                          <a:effectLst/>
                          <a:latin typeface="Gill Sans MT" panose="020B0502020104020203" pitchFamily="34" charset="0"/>
                          <a:ea typeface="+mj-ea"/>
                          <a:cs typeface="+mn-cs"/>
                        </a:rPr>
                        <a:t> 不被用户观察那么就可以缓存计算指令的方式，隐式构图</a:t>
                      </a:r>
                      <a:r>
                        <a:rPr lang="en-US" altLang="zh-CN" sz="1200" b="0" kern="1200" dirty="0">
                          <a:solidFill>
                            <a:schemeClr val="tx1"/>
                          </a:solidFill>
                          <a:effectLst/>
                          <a:latin typeface="Gill Sans MT" panose="020B0502020104020203" pitchFamily="34" charset="0"/>
                          <a:ea typeface="+mj-ea"/>
                          <a:cs typeface="+mn-cs"/>
                        </a:rPr>
                        <a:t>+</a:t>
                      </a:r>
                      <a:r>
                        <a:rPr lang="zh-CN" altLang="en-US" sz="1200" b="0" kern="1200" dirty="0">
                          <a:solidFill>
                            <a:schemeClr val="tx1"/>
                          </a:solidFill>
                          <a:effectLst/>
                          <a:latin typeface="Gill Sans MT" panose="020B0502020104020203" pitchFamily="34" charset="0"/>
                          <a:ea typeface="+mj-ea"/>
                          <a:cs typeface="+mn-cs"/>
                        </a:rPr>
                        <a:t>优化，用户不用标记构图的代码范围，对用户的代码限制小，是一种能优化就优化、不能优化也能执行的思路，偏向于易用性</a:t>
                      </a:r>
                    </a:p>
                  </a:txBody>
                  <a:tcPr anchor="ctr"/>
                </a:tc>
                <a:tc>
                  <a:txBody>
                    <a:bodyPr/>
                    <a:lstStyle/>
                    <a:p>
                      <a:pPr>
                        <a:lnSpc>
                          <a:spcPct val="150000"/>
                        </a:lnSpc>
                      </a:pPr>
                      <a:r>
                        <a:rPr lang="zh-CN" altLang="en-US" sz="1200" b="0" dirty="0">
                          <a:latin typeface="Gill Sans MT" panose="020B0502020104020203" pitchFamily="34" charset="0"/>
                          <a:ea typeface="+mj-ea"/>
                        </a:rPr>
                        <a:t>针对</a:t>
                      </a:r>
                      <a:r>
                        <a:rPr lang="en-US" altLang="zh-CN" sz="1200" b="0" dirty="0">
                          <a:latin typeface="Gill Sans MT" panose="020B0502020104020203" pitchFamily="34" charset="0"/>
                          <a:ea typeface="+mj-ea"/>
                        </a:rPr>
                        <a:t>NPU</a:t>
                      </a:r>
                      <a:r>
                        <a:rPr lang="zh-CN" altLang="en-US" sz="1200" b="0" dirty="0">
                          <a:latin typeface="Gill Sans MT" panose="020B0502020104020203" pitchFamily="34" charset="0"/>
                          <a:ea typeface="+mj-ea"/>
                        </a:rPr>
                        <a:t>子图编译优化</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971881313"/>
                  </a:ext>
                </a:extLst>
              </a:tr>
              <a:tr h="1062604">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a:t>
                      </a:r>
                      <a:endParaRPr lang="zh-CN" altLang="en-US" sz="1200" b="0" kern="1200" dirty="0">
                        <a:solidFill>
                          <a:schemeClr val="tx1"/>
                        </a:solidFill>
                        <a:effectLst/>
                        <a:latin typeface="Gill Sans MT" panose="020B0502020104020203" pitchFamily="34" charset="0"/>
                        <a:ea typeface="+mj-ea"/>
                        <a:cs typeface="+mn-cs"/>
                      </a:endParaRPr>
                    </a:p>
                  </a:txBody>
                  <a:tcPr anchor="ctr"/>
                </a:tc>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 </a:t>
                      </a:r>
                      <a:r>
                        <a:rPr lang="zh-CN" altLang="en-US" sz="1200" b="0" kern="1200" dirty="0">
                          <a:solidFill>
                            <a:schemeClr val="tx1"/>
                          </a:solidFill>
                          <a:effectLst/>
                          <a:latin typeface="Gill Sans MT" panose="020B0502020104020203" pitchFamily="34" charset="0"/>
                          <a:ea typeface="+mj-ea"/>
                          <a:cs typeface="+mn-cs"/>
                        </a:rPr>
                        <a:t>是 </a:t>
                      </a:r>
                      <a:r>
                        <a:rPr lang="en-US" altLang="zh-CN" sz="1200" b="0" kern="1200" dirty="0">
                          <a:solidFill>
                            <a:schemeClr val="tx1"/>
                          </a:solidFill>
                          <a:effectLst/>
                          <a:latin typeface="Gill Sans MT" panose="020B0502020104020203" pitchFamily="34" charset="0"/>
                          <a:ea typeface="+mj-ea"/>
                          <a:cs typeface="+mn-cs"/>
                        </a:rPr>
                        <a:t>PyTorch </a:t>
                      </a:r>
                      <a:r>
                        <a:rPr lang="zh-CN" altLang="en-US" sz="1200" b="0" kern="1200" dirty="0">
                          <a:solidFill>
                            <a:schemeClr val="tx1"/>
                          </a:solidFill>
                          <a:effectLst/>
                          <a:latin typeface="Gill Sans MT" panose="020B0502020104020203" pitchFamily="34" charset="0"/>
                          <a:ea typeface="+mj-ea"/>
                          <a:cs typeface="+mn-cs"/>
                        </a:rPr>
                        <a:t>新实验的 </a:t>
                      </a:r>
                      <a:r>
                        <a:rPr lang="en-US" altLang="zh-CN" sz="1200" b="0" kern="1200" dirty="0">
                          <a:solidFill>
                            <a:schemeClr val="tx1"/>
                          </a:solidFill>
                          <a:effectLst/>
                          <a:latin typeface="Gill Sans MT" panose="020B0502020104020203" pitchFamily="34" charset="0"/>
                          <a:ea typeface="+mj-ea"/>
                          <a:cs typeface="+mn-cs"/>
                        </a:rPr>
                        <a:t>JIT </a:t>
                      </a:r>
                      <a:r>
                        <a:rPr lang="zh-CN" altLang="en-US" sz="1200" b="0" kern="1200" dirty="0">
                          <a:solidFill>
                            <a:schemeClr val="tx1"/>
                          </a:solidFill>
                          <a:effectLst/>
                          <a:latin typeface="Gill Sans MT" panose="020B0502020104020203" pitchFamily="34" charset="0"/>
                          <a:ea typeface="+mj-ea"/>
                          <a:cs typeface="+mn-cs"/>
                        </a:rPr>
                        <a:t>编译接口，支持使用 </a:t>
                      </a:r>
                      <a:r>
                        <a:rPr lang="en-US" altLang="zh-CN" sz="1200" b="0" kern="1200" dirty="0">
                          <a:solidFill>
                            <a:schemeClr val="tx1"/>
                          </a:solidFill>
                          <a:effectLst/>
                          <a:latin typeface="Gill Sans MT" panose="020B0502020104020203" pitchFamily="34" charset="0"/>
                          <a:ea typeface="+mj-ea"/>
                          <a:cs typeface="+mn-cs"/>
                        </a:rPr>
                        <a:t>Python </a:t>
                      </a:r>
                      <a:r>
                        <a:rPr lang="zh-CN" altLang="en-US" sz="1200" b="0" kern="1200" dirty="0">
                          <a:solidFill>
                            <a:schemeClr val="tx1"/>
                          </a:solidFill>
                          <a:effectLst/>
                          <a:latin typeface="Gill Sans MT" panose="020B0502020104020203" pitchFamily="34" charset="0"/>
                          <a:ea typeface="+mj-ea"/>
                          <a:cs typeface="+mn-cs"/>
                        </a:rPr>
                        <a:t>在运行时修改动态执行逻辑，修改的时机是 </a:t>
                      </a:r>
                      <a:r>
                        <a:rPr lang="en-US" altLang="zh-CN" sz="1200" b="0" kern="1200" dirty="0" err="1">
                          <a:solidFill>
                            <a:schemeClr val="tx1"/>
                          </a:solidFill>
                          <a:effectLst/>
                          <a:latin typeface="Gill Sans MT" panose="020B0502020104020203" pitchFamily="34" charset="0"/>
                          <a:ea typeface="+mj-ea"/>
                          <a:cs typeface="+mn-cs"/>
                        </a:rPr>
                        <a:t>CPython</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的 </a:t>
                      </a:r>
                      <a:r>
                        <a:rPr lang="en-US" altLang="zh-CN" sz="1200" b="0" kern="1200" dirty="0" err="1">
                          <a:solidFill>
                            <a:schemeClr val="tx1"/>
                          </a:solidFill>
                          <a:effectLst/>
                          <a:latin typeface="Gill Sans MT" panose="020B0502020104020203" pitchFamily="34" charset="0"/>
                          <a:ea typeface="+mj-ea"/>
                          <a:cs typeface="+mn-cs"/>
                        </a:rPr>
                        <a:t>ByteCode</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执行前。思想类似 </a:t>
                      </a:r>
                      <a:r>
                        <a:rPr lang="en-US" altLang="zh-CN" sz="1200" b="0" kern="1200" dirty="0">
                          <a:solidFill>
                            <a:schemeClr val="tx1"/>
                          </a:solidFill>
                          <a:effectLst/>
                          <a:latin typeface="Gill Sans MT" panose="020B0502020104020203" pitchFamily="34" charset="0"/>
                          <a:ea typeface="+mj-ea"/>
                          <a:cs typeface="+mn-cs"/>
                          <a:hlinkClick r:id="rId2">
                            <a:extLst>
                              <a:ext uri="{A12FA001-AC4F-418D-AE19-62706E023703}">
                                <ahyp:hlinkClr xmlns:ahyp="http://schemas.microsoft.com/office/drawing/2018/hyperlinkcolor" val="tx"/>
                              </a:ext>
                            </a:extLst>
                          </a:hlinkClick>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项目，</a:t>
                      </a:r>
                      <a:r>
                        <a:rPr lang="en-US" altLang="zh-CN" sz="1200" b="0" kern="1200" dirty="0" err="1">
                          <a:solidFill>
                            <a:schemeClr val="tx1"/>
                          </a:solidFill>
                          <a:effectLst/>
                          <a:latin typeface="Gill Sans MT" panose="020B0502020104020203" pitchFamily="34" charset="0"/>
                          <a:ea typeface="+mj-ea"/>
                          <a:cs typeface="+mn-cs"/>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可以动态的修改 </a:t>
                      </a:r>
                      <a:r>
                        <a:rPr lang="en-US" altLang="zh-CN" sz="1200" b="0" kern="1200" dirty="0">
                          <a:solidFill>
                            <a:schemeClr val="tx1"/>
                          </a:solidFill>
                          <a:effectLst/>
                          <a:latin typeface="Gill Sans MT" panose="020B0502020104020203" pitchFamily="34" charset="0"/>
                          <a:ea typeface="+mj-ea"/>
                          <a:cs typeface="+mn-cs"/>
                        </a:rPr>
                        <a:t>x86 </a:t>
                      </a:r>
                      <a:r>
                        <a:rPr lang="zh-CN" altLang="en-US" sz="1200" b="0" kern="1200" dirty="0">
                          <a:solidFill>
                            <a:schemeClr val="tx1"/>
                          </a:solidFill>
                          <a:effectLst/>
                          <a:latin typeface="Gill Sans MT" panose="020B0502020104020203" pitchFamily="34" charset="0"/>
                          <a:ea typeface="+mj-ea"/>
                          <a:cs typeface="+mn-cs"/>
                        </a:rPr>
                        <a:t>机器码。</a:t>
                      </a:r>
                    </a:p>
                  </a:txBody>
                  <a:tcPr anchor="ctr"/>
                </a:tc>
                <a:tc>
                  <a:txBody>
                    <a:bodyPr/>
                    <a:lstStyle/>
                    <a:p>
                      <a:pPr>
                        <a:lnSpc>
                          <a:spcPct val="150000"/>
                        </a:lnSpc>
                      </a:pPr>
                      <a:r>
                        <a:rPr lang="zh-CN" altLang="en-US" sz="1200" b="0" dirty="0">
                          <a:latin typeface="Gill Sans MT" panose="020B0502020104020203" pitchFamily="34" charset="0"/>
                          <a:ea typeface="+mj-ea"/>
                        </a:rPr>
                        <a:t>动静统一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编译优化</a:t>
                      </a:r>
                    </a:p>
                  </a:txBody>
                  <a:tcPr anchor="ctr"/>
                </a:tc>
                <a:tc>
                  <a:txBody>
                    <a:bodyPr/>
                    <a:lstStyle/>
                    <a:p>
                      <a:pPr>
                        <a:lnSpc>
                          <a:spcPct val="150000"/>
                        </a:lnSpc>
                      </a:pPr>
                      <a:r>
                        <a:rPr lang="en-US" altLang="zh-CN" sz="1200" b="0" dirty="0">
                          <a:latin typeface="Gill Sans MT" panose="020B0502020104020203" pitchFamily="34" charset="0"/>
                          <a:ea typeface="+mj-ea"/>
                        </a:rPr>
                        <a:t>Python</a:t>
                      </a:r>
                      <a:r>
                        <a:rPr lang="zh-CN" altLang="en-US" sz="1200" b="0" dirty="0">
                          <a:latin typeface="Gill Sans MT" panose="020B0502020104020203" pitchFamily="34" charset="0"/>
                          <a:ea typeface="+mj-ea"/>
                        </a:rPr>
                        <a:t> 解析修改</a:t>
                      </a:r>
                    </a:p>
                  </a:txBody>
                  <a:tcPr anchor="ctr"/>
                </a:tc>
                <a:extLst>
                  <a:ext uri="{0D108BD9-81ED-4DB2-BD59-A6C34878D82A}">
                    <a16:rowId xmlns:a16="http://schemas.microsoft.com/office/drawing/2014/main" val="3513634770"/>
                  </a:ext>
                </a:extLst>
              </a:tr>
            </a:tbl>
          </a:graphicData>
        </a:graphic>
      </p:graphicFrame>
    </p:spTree>
    <p:extLst>
      <p:ext uri="{BB962C8B-B14F-4D97-AF65-F5344CB8AC3E}">
        <p14:creationId xmlns:p14="http://schemas.microsoft.com/office/powerpoint/2010/main" val="257153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获取计算图的方式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JIT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Script</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FX</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Lazy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a:t>
            </a:r>
            <a:r>
              <a:rPr lang="zh-CN" altLang="en-US" sz="9600" dirty="0">
                <a:solidFill>
                  <a:srgbClr val="C00000"/>
                </a:solidFill>
                <a:latin typeface="Futura Medium" panose="020B0602020204020303" pitchFamily="34" charset="-79"/>
                <a:cs typeface="Futura Medium" panose="020B0602020204020303" pitchFamily="34" charset="-79"/>
              </a:rPr>
              <a:t> </a:t>
            </a:r>
            <a:r>
              <a:rPr lang="en-US" altLang="zh-CN" sz="9600" dirty="0">
                <a:solidFill>
                  <a:srgbClr val="C00000"/>
                </a:solidFill>
                <a:latin typeface="Futura Medium" panose="020B0602020204020303" pitchFamily="34" charset="-79"/>
                <a:cs typeface="Futura Medium" panose="020B0602020204020303" pitchFamily="34" charset="-79"/>
              </a:rPr>
              <a:t>FX</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902165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1CD110-064F-F44C-BF96-7F3D55D2BC3B}"/>
              </a:ext>
            </a:extLst>
          </p:cNvPr>
          <p:cNvSpPr>
            <a:spLocks noGrp="1"/>
          </p:cNvSpPr>
          <p:nvPr>
            <p:ph type="title"/>
          </p:nvPr>
        </p:nvSpPr>
        <p:spPr/>
        <p:txBody>
          <a:bodyPr/>
          <a:lstStyle/>
          <a:p>
            <a:r>
              <a:rPr lang="en-US" altLang="zh-CN" b="0" dirty="0"/>
              <a:t>Design Principles</a:t>
            </a:r>
            <a:endParaRPr lang="zh-CN" altLang="en-US" b="0" dirty="0"/>
          </a:p>
        </p:txBody>
      </p:sp>
      <p:sp>
        <p:nvSpPr>
          <p:cNvPr id="5" name="内容占位符 4">
            <a:extLst>
              <a:ext uri="{FF2B5EF4-FFF2-40B4-BE49-F238E27FC236}">
                <a16:creationId xmlns:a16="http://schemas.microsoft.com/office/drawing/2014/main" id="{F2C526CF-E890-D844-929E-EBC945EDD2D6}"/>
              </a:ext>
            </a:extLst>
          </p:cNvPr>
          <p:cNvSpPr>
            <a:spLocks noGrp="1"/>
          </p:cNvSpPr>
          <p:nvPr>
            <p:ph sz="half" idx="1"/>
          </p:nvPr>
        </p:nvSpPr>
        <p:spPr/>
        <p:txBody>
          <a:bodyPr/>
          <a:lstStyle/>
          <a:p>
            <a:r>
              <a:rPr lang="en-US" altLang="zh-CN" dirty="0">
                <a:latin typeface="Gill Sans MT" panose="020B0502020104020203" pitchFamily="34" charset="0"/>
              </a:rPr>
              <a:t>Prefer making program capture and transformation easy for typical models at the cost of working for all possible programs. Avoid complexity to support longtail, esoteric use cases.</a:t>
            </a:r>
          </a:p>
          <a:p>
            <a:r>
              <a:rPr lang="en-US" altLang="zh-CN" dirty="0">
                <a:latin typeface="Gill Sans MT" panose="020B0502020104020203" pitchFamily="34" charset="0"/>
              </a:rPr>
              <a:t>Work with tools and concepts that ML practitioners are already familiar with such as Python data structures and the publicly documented operators in PyTorch.</a:t>
            </a:r>
          </a:p>
          <a:p>
            <a:r>
              <a:rPr lang="en-US" altLang="zh-CN" dirty="0">
                <a:latin typeface="Gill Sans MT" panose="020B0502020104020203" pitchFamily="34" charset="0"/>
              </a:rPr>
              <a:t>Make the process of program capture highly conﬁgurable so users can implement their own solutions for long-tail uses. Allowing users to make one-off conﬁgurations is simpler than handling the general case.</a:t>
            </a:r>
          </a:p>
        </p:txBody>
      </p:sp>
    </p:spTree>
    <p:extLst>
      <p:ext uri="{BB962C8B-B14F-4D97-AF65-F5344CB8AC3E}">
        <p14:creationId xmlns:p14="http://schemas.microsoft.com/office/powerpoint/2010/main" val="369542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DD1E45-8B60-0D44-874C-41BCF98A3C97}"/>
              </a:ext>
            </a:extLst>
          </p:cNvPr>
          <p:cNvPicPr>
            <a:picLocks noChangeAspect="1"/>
          </p:cNvPicPr>
          <p:nvPr/>
        </p:nvPicPr>
        <p:blipFill>
          <a:blip r:embed="rId2"/>
          <a:stretch>
            <a:fillRect/>
          </a:stretch>
        </p:blipFill>
        <p:spPr>
          <a:xfrm>
            <a:off x="769789" y="3068960"/>
            <a:ext cx="6026071" cy="2828785"/>
          </a:xfrm>
          <a:prstGeom prst="rect">
            <a:avLst/>
          </a:prstGeom>
        </p:spPr>
      </p:pic>
      <p:pic>
        <p:nvPicPr>
          <p:cNvPr id="3" name="图片 2">
            <a:extLst>
              <a:ext uri="{FF2B5EF4-FFF2-40B4-BE49-F238E27FC236}">
                <a16:creationId xmlns:a16="http://schemas.microsoft.com/office/drawing/2014/main" id="{106C6F5C-FA8A-3B42-BAE1-AD7E84DC56E9}"/>
              </a:ext>
            </a:extLst>
          </p:cNvPr>
          <p:cNvPicPr>
            <a:picLocks noChangeAspect="1"/>
          </p:cNvPicPr>
          <p:nvPr/>
        </p:nvPicPr>
        <p:blipFill>
          <a:blip r:embed="rId3"/>
          <a:stretch>
            <a:fillRect/>
          </a:stretch>
        </p:blipFill>
        <p:spPr>
          <a:xfrm>
            <a:off x="7206514" y="3140968"/>
            <a:ext cx="4494242" cy="2756777"/>
          </a:xfrm>
          <a:prstGeom prst="rect">
            <a:avLst/>
          </a:prstGeom>
        </p:spPr>
      </p:pic>
      <p:sp>
        <p:nvSpPr>
          <p:cNvPr id="4" name="标题 3">
            <a:extLst>
              <a:ext uri="{FF2B5EF4-FFF2-40B4-BE49-F238E27FC236}">
                <a16:creationId xmlns:a16="http://schemas.microsoft.com/office/drawing/2014/main" id="{C484A01D-3484-F542-BEE8-ED008EA5B3FA}"/>
              </a:ext>
            </a:extLst>
          </p:cNvPr>
          <p:cNvSpPr>
            <a:spLocks noGrp="1"/>
          </p:cNvSpPr>
          <p:nvPr>
            <p:ph type="title"/>
          </p:nvPr>
        </p:nvSpPr>
        <p:spPr/>
        <p:txBody>
          <a:bodyPr/>
          <a:lstStyle/>
          <a:p>
            <a:r>
              <a:rPr lang="en-US" altLang="zh-CN" b="0" dirty="0"/>
              <a:t>TORCH.FX NODE SEMANTICS</a:t>
            </a:r>
            <a:endParaRPr lang="zh-CN" altLang="en-US" b="0" dirty="0"/>
          </a:p>
        </p:txBody>
      </p:sp>
      <p:sp>
        <p:nvSpPr>
          <p:cNvPr id="5" name="内容占位符 4">
            <a:extLst>
              <a:ext uri="{FF2B5EF4-FFF2-40B4-BE49-F238E27FC236}">
                <a16:creationId xmlns:a16="http://schemas.microsoft.com/office/drawing/2014/main" id="{BB388502-E469-9447-950C-0A898499B241}"/>
              </a:ext>
            </a:extLst>
          </p:cNvPr>
          <p:cNvSpPr>
            <a:spLocks noGrp="1"/>
          </p:cNvSpPr>
          <p:nvPr>
            <p:ph sz="half" idx="1"/>
          </p:nvPr>
        </p:nvSpPr>
        <p:spPr>
          <a:xfrm>
            <a:off x="623635" y="1412776"/>
            <a:ext cx="10963473" cy="1512168"/>
          </a:xfrm>
        </p:spPr>
        <p:txBody>
          <a:bodyPr/>
          <a:lstStyle/>
          <a:p>
            <a:r>
              <a:rPr lang="en-US" altLang="zh-CN" dirty="0" err="1"/>
              <a:t>t</a:t>
            </a:r>
            <a:r>
              <a:rPr lang="en-US" altLang="zh-CN" dirty="0" err="1">
                <a:latin typeface="Gill Sans MT" panose="020B0502020104020203" pitchFamily="34" charset="0"/>
              </a:rPr>
              <a:t>orch.fx</a:t>
            </a:r>
            <a:r>
              <a:rPr lang="en-US" altLang="zh-CN" dirty="0">
                <a:latin typeface="Gill Sans MT" panose="020B0502020104020203" pitchFamily="34" charset="0"/>
              </a:rPr>
              <a:t> represents programs in a DAG-based IR,</a:t>
            </a:r>
            <a:r>
              <a:rPr lang="zh-CN" altLang="en-US" dirty="0">
                <a:latin typeface="Gill Sans MT" panose="020B0502020104020203" pitchFamily="34" charset="0"/>
              </a:rPr>
              <a:t> </a:t>
            </a:r>
            <a:r>
              <a:rPr lang="en-US" altLang="zh-CN" dirty="0">
                <a:latin typeface="Gill Sans MT" panose="020B0502020104020203" pitchFamily="34" charset="0"/>
              </a:rPr>
              <a:t>which contains a linear series of Node objects representing operations. Nodes have a string opcode, describing what type of operation the Node represents.</a:t>
            </a:r>
            <a:r>
              <a:rPr lang="zh-CN" altLang="en-US" dirty="0">
                <a:latin typeface="Gill Sans MT" panose="020B0502020104020203" pitchFamily="34" charset="0"/>
              </a:rPr>
              <a:t> </a:t>
            </a:r>
            <a:r>
              <a:rPr lang="en-US" altLang="zh-CN" dirty="0">
                <a:latin typeface="Gill Sans MT" panose="020B0502020104020203" pitchFamily="34" charset="0"/>
              </a:rPr>
              <a:t>Nodes have an associated target, which is the call target for call nodes (</a:t>
            </a:r>
            <a:r>
              <a:rPr lang="en-US" altLang="zh-CN" dirty="0" err="1">
                <a:latin typeface="Gill Sans MT" panose="020B0502020104020203" pitchFamily="34" charset="0"/>
              </a:rPr>
              <a:t>call_module</a:t>
            </a:r>
            <a:r>
              <a:rPr lang="en-US" altLang="zh-CN" dirty="0">
                <a:latin typeface="Gill Sans MT" panose="020B0502020104020203" pitchFamily="34" charset="0"/>
              </a:rPr>
              <a:t>, </a:t>
            </a:r>
            <a:r>
              <a:rPr lang="en-US" altLang="zh-CN" dirty="0" err="1">
                <a:latin typeface="Gill Sans MT" panose="020B0502020104020203" pitchFamily="34" charset="0"/>
              </a:rPr>
              <a:t>call_function</a:t>
            </a:r>
            <a:r>
              <a:rPr lang="en-US" altLang="zh-CN" dirty="0">
                <a:latin typeface="Gill Sans MT" panose="020B0502020104020203" pitchFamily="34" charset="0"/>
              </a:rPr>
              <a:t>, and </a:t>
            </a:r>
            <a:r>
              <a:rPr lang="en-US" altLang="zh-CN" dirty="0" err="1">
                <a:latin typeface="Gill Sans MT" panose="020B0502020104020203" pitchFamily="34" charset="0"/>
              </a:rPr>
              <a:t>call_method</a:t>
            </a:r>
            <a:r>
              <a:rPr lang="en-US" altLang="zh-CN" dirty="0">
                <a:latin typeface="Gill Sans MT" panose="020B0502020104020203" pitchFamily="34" charset="0"/>
              </a:rPr>
              <a: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54193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5D8B3F-A84D-3744-91B7-9833AB221965}"/>
              </a:ext>
            </a:extLst>
          </p:cNvPr>
          <p:cNvSpPr>
            <a:spLocks noGrp="1"/>
          </p:cNvSpPr>
          <p:nvPr>
            <p:ph type="title"/>
          </p:nvPr>
        </p:nvSpPr>
        <p:spPr/>
        <p:txBody>
          <a:bodyPr/>
          <a:lstStyle/>
          <a:p>
            <a:r>
              <a:rPr lang="en-US" altLang="zh-CN" b="0" dirty="0"/>
              <a:t>TORCH.FX</a:t>
            </a:r>
            <a:r>
              <a:rPr lang="zh-CN" altLang="en-US" b="0" dirty="0"/>
              <a:t> </a:t>
            </a:r>
            <a:r>
              <a:rPr lang="en-US" altLang="zh-CN" b="0" dirty="0"/>
              <a:t>IR</a:t>
            </a:r>
            <a:endParaRPr lang="zh-CN" altLang="en-US" dirty="0"/>
          </a:p>
        </p:txBody>
      </p:sp>
      <p:sp>
        <p:nvSpPr>
          <p:cNvPr id="3" name="内容占位符 2">
            <a:extLst>
              <a:ext uri="{FF2B5EF4-FFF2-40B4-BE49-F238E27FC236}">
                <a16:creationId xmlns:a16="http://schemas.microsoft.com/office/drawing/2014/main" id="{011E7573-506C-934C-9402-01CA222C6B9D}"/>
              </a:ext>
            </a:extLst>
          </p:cNvPr>
          <p:cNvSpPr>
            <a:spLocks noGrp="1"/>
          </p:cNvSpPr>
          <p:nvPr>
            <p:ph sz="half" idx="1"/>
          </p:nvPr>
        </p:nvSpPr>
        <p:spPr>
          <a:xfrm>
            <a:off x="623635" y="1412776"/>
            <a:ext cx="10963473" cy="4536504"/>
          </a:xfrm>
        </p:spPr>
        <p:txBody>
          <a:bodyPr anchor="ctr"/>
          <a:lstStyle/>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placeholder </a:t>
            </a:r>
            <a:r>
              <a:rPr kumimoji="1" lang="en-US" altLang="zh-CN" sz="1700" dirty="0">
                <a:latin typeface="Gill Sans MT" panose="020B0502020104020203" pitchFamily="34" charset="0"/>
              </a:rPr>
              <a:t>represents a function input. The name attribute specifies the name this value will take on. target is similarly the name of the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holds either: 1) nothing, or 2) a single argument denoting the default parameter of the function input.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is don’t-care. Placeholders correspond to the function parameters (e.g. x) in the graph printout.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get_attr</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retrieves a parameter from the module hierarchy. name is similarly the name the result of the fetch is assigned to. target is the fully-qualified name of the parameter’s position in the module hierarchy.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are don’t-care</a:t>
            </a:r>
          </a:p>
          <a:p>
            <a:pPr marL="342900" indent="-342900">
              <a:lnSpc>
                <a:spcPct val="100000"/>
              </a:lnSpc>
              <a:buFont typeface="+mj-lt"/>
              <a:buAutoNum type="arabicPeriod"/>
              <a:tabLst>
                <a:tab pos="4970463" algn="l"/>
              </a:tabLst>
            </a:pPr>
            <a:r>
              <a:rPr kumimoji="1" lang="en-US" altLang="zh-CN" sz="1700" dirty="0" err="1">
                <a:highlight>
                  <a:srgbClr val="FFFF00"/>
                </a:highlight>
                <a:latin typeface="Gill Sans MT" panose="020B0502020104020203" pitchFamily="34" charset="0"/>
              </a:rPr>
              <a:t>call_function</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free function to some values. name is similarly the name of the value to assign to. target is the function to be applied.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the function, following the Python calling convention</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call_module</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module in the module hierarchy’s forward() method to given arguments. name is as previous. target is the fully-qualified name of the module in the module hierarchy to call.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call_method</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calls a method on a value. name is as similar. target is the string name of the method to apply to the self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output </a:t>
            </a:r>
            <a:r>
              <a:rPr kumimoji="1" lang="en-US" altLang="zh-CN" sz="1700" dirty="0">
                <a:latin typeface="Gill Sans MT" panose="020B0502020104020203" pitchFamily="34" charset="0"/>
              </a:rPr>
              <a:t>contains the output of the traced function in its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[0] attribute. This corresponds to the “return” statement in the Graph printout.</a:t>
            </a:r>
            <a:endParaRPr kumimoji="1" lang="zh-CN" altLang="en-US" sz="1700" dirty="0">
              <a:latin typeface="Gill Sans MT" panose="020B0502020104020203" pitchFamily="34" charset="0"/>
            </a:endParaRPr>
          </a:p>
        </p:txBody>
      </p:sp>
    </p:spTree>
    <p:extLst>
      <p:ext uri="{BB962C8B-B14F-4D97-AF65-F5344CB8AC3E}">
        <p14:creationId xmlns:p14="http://schemas.microsoft.com/office/powerpoint/2010/main" val="287798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3B557D1-3B71-494F-9402-EA0578C2181F}"/>
              </a:ext>
            </a:extLst>
          </p:cNvPr>
          <p:cNvSpPr>
            <a:spLocks noGrp="1"/>
          </p:cNvSpPr>
          <p:nvPr>
            <p:ph type="title"/>
          </p:nvPr>
        </p:nvSpPr>
        <p:spPr/>
        <p:txBody>
          <a:bodyPr/>
          <a:lstStyle/>
          <a:p>
            <a:r>
              <a:rPr lang="en-US" altLang="zh-CN" b="0" dirty="0"/>
              <a:t>TORCH.FX Example</a:t>
            </a:r>
            <a:endParaRPr lang="zh-CN" altLang="en-US" dirty="0"/>
          </a:p>
        </p:txBody>
      </p:sp>
      <p:pic>
        <p:nvPicPr>
          <p:cNvPr id="6" name="图片 5">
            <a:extLst>
              <a:ext uri="{FF2B5EF4-FFF2-40B4-BE49-F238E27FC236}">
                <a16:creationId xmlns:a16="http://schemas.microsoft.com/office/drawing/2014/main" id="{9BAEC7F2-BA8D-0B4A-83AE-E413385C133A}"/>
              </a:ext>
            </a:extLst>
          </p:cNvPr>
          <p:cNvPicPr>
            <a:picLocks noChangeAspect="1"/>
          </p:cNvPicPr>
          <p:nvPr/>
        </p:nvPicPr>
        <p:blipFill rotWithShape="1">
          <a:blip r:embed="rId2"/>
          <a:srcRect t="52208" r="1606" b="3400"/>
          <a:stretch/>
        </p:blipFill>
        <p:spPr>
          <a:xfrm>
            <a:off x="697781" y="4437112"/>
            <a:ext cx="10801200" cy="1656184"/>
          </a:xfrm>
          <a:prstGeom prst="rect">
            <a:avLst/>
          </a:prstGeom>
          <a:ln w="9525">
            <a:solidFill>
              <a:srgbClr val="59595A"/>
            </a:solidFill>
          </a:ln>
        </p:spPr>
      </p:pic>
      <p:pic>
        <p:nvPicPr>
          <p:cNvPr id="9" name="图片 8">
            <a:extLst>
              <a:ext uri="{FF2B5EF4-FFF2-40B4-BE49-F238E27FC236}">
                <a16:creationId xmlns:a16="http://schemas.microsoft.com/office/drawing/2014/main" id="{3859E1CA-26B1-434B-B06B-BFF0AF68F69D}"/>
              </a:ext>
            </a:extLst>
          </p:cNvPr>
          <p:cNvPicPr>
            <a:picLocks noChangeAspect="1"/>
          </p:cNvPicPr>
          <p:nvPr/>
        </p:nvPicPr>
        <p:blipFill>
          <a:blip r:embed="rId3"/>
          <a:stretch>
            <a:fillRect/>
          </a:stretch>
        </p:blipFill>
        <p:spPr>
          <a:xfrm>
            <a:off x="697781" y="1416976"/>
            <a:ext cx="10801200" cy="2799912"/>
          </a:xfrm>
          <a:prstGeom prst="rect">
            <a:avLst/>
          </a:prstGeom>
        </p:spPr>
      </p:pic>
    </p:spTree>
    <p:extLst>
      <p:ext uri="{BB962C8B-B14F-4D97-AF65-F5344CB8AC3E}">
        <p14:creationId xmlns:p14="http://schemas.microsoft.com/office/powerpoint/2010/main" val="16708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7FE3CD-BDBF-8A4C-A018-33FEEB95333C}"/>
              </a:ext>
            </a:extLst>
          </p:cNvPr>
          <p:cNvSpPr>
            <a:spLocks noGrp="1"/>
          </p:cNvSpPr>
          <p:nvPr>
            <p:ph type="title"/>
          </p:nvPr>
        </p:nvSpPr>
        <p:spPr/>
        <p:txBody>
          <a:bodyPr/>
          <a:lstStyle/>
          <a:p>
            <a:r>
              <a:rPr lang="en-US" altLang="zh-CN" b="0" dirty="0"/>
              <a:t>TORCH.FX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B9ECBD24-D7C6-0349-8C3E-8F723D90869A}"/>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p>
          <a:p>
            <a:pPr>
              <a:lnSpc>
                <a:spcPct val="150000"/>
              </a:lnSpc>
            </a:pPr>
            <a:r>
              <a:rPr lang="zh-CN" altLang="en-US" dirty="0">
                <a:latin typeface="Gill Sans MT" panose="020B0502020104020203" pitchFamily="34" charset="0"/>
              </a:rPr>
              <a:t>能够对正向计算图进行操作，如批量增加、修改某个操作，增加统计操作，如量化；</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是一个</a:t>
            </a:r>
            <a:r>
              <a:rPr kumimoji="1" lang="en-US" altLang="zh-CN" dirty="0">
                <a:latin typeface="Gill Sans MT" panose="020B0502020104020203" pitchFamily="34" charset="0"/>
              </a:rPr>
              <a:t>Python-to-Python</a:t>
            </a:r>
            <a:r>
              <a:rPr kumimoji="1" lang="zh-CN" altLang="en-US" dirty="0">
                <a:latin typeface="Gill Sans MT" panose="020B0502020104020203" pitchFamily="34" charset="0"/>
              </a:rPr>
              <a:t>的符号</a:t>
            </a:r>
            <a:r>
              <a:rPr kumimoji="1" lang="en-US" altLang="zh-CN" dirty="0">
                <a:latin typeface="Gill Sans MT" panose="020B0502020104020203" pitchFamily="34" charset="0"/>
              </a:rPr>
              <a:t>Trace</a:t>
            </a:r>
            <a:r>
              <a:rPr kumimoji="1" lang="zh-CN" altLang="en-US" dirty="0">
                <a:latin typeface="Gill Sans MT" panose="020B0502020104020203" pitchFamily="34" charset="0"/>
              </a:rPr>
              <a:t>方式，方便学习和进行源码操作；</a:t>
            </a:r>
            <a:endParaRPr kumimoji="1" lang="en-US" altLang="zh-CN" dirty="0">
              <a:latin typeface="Gill Sans MT" panose="020B0502020104020203" pitchFamily="34" charset="0"/>
            </a:endParaRPr>
          </a:p>
          <a:p>
            <a:pPr>
              <a:lnSpc>
                <a:spcPct val="150000"/>
              </a:lnSpc>
            </a:pPr>
            <a:r>
              <a:rPr kumimoji="1" lang="en-US" altLang="zh-CN" dirty="0">
                <a:latin typeface="Gill Sans MT" panose="020B0502020104020203" pitchFamily="34" charset="0"/>
              </a:rPr>
              <a:t>IR</a:t>
            </a:r>
            <a:r>
              <a:rPr kumimoji="1" lang="zh-CN" altLang="en-US" dirty="0">
                <a:latin typeface="Gill Sans MT" panose="020B0502020104020203" pitchFamily="34" charset="0"/>
              </a:rPr>
              <a:t> 表示缩减到 </a:t>
            </a:r>
            <a:r>
              <a:rPr kumimoji="1" lang="en-US" altLang="zh-CN" dirty="0">
                <a:latin typeface="Gill Sans MT" panose="020B0502020104020203" pitchFamily="34" charset="0"/>
              </a:rPr>
              <a:t>6</a:t>
            </a:r>
            <a:r>
              <a:rPr kumimoji="1" lang="zh-CN" altLang="en-US" dirty="0">
                <a:latin typeface="Gill Sans MT" panose="020B0502020104020203" pitchFamily="34" charset="0"/>
              </a:rPr>
              <a:t> 个操作，操作简单和 </a:t>
            </a:r>
            <a:r>
              <a:rPr kumimoji="1" lang="en-US" altLang="zh-CN" dirty="0">
                <a:latin typeface="Gill Sans MT" panose="020B0502020104020203" pitchFamily="34" charset="0"/>
              </a:rPr>
              <a:t>IR</a:t>
            </a:r>
            <a:r>
              <a:rPr kumimoji="1" lang="zh-CN" altLang="en-US" dirty="0">
                <a:latin typeface="Gill Sans MT" panose="020B0502020104020203" pitchFamily="34" charset="0"/>
              </a:rPr>
              <a:t> 易学；</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静态图只能表达正向图，不能够处理反向图和表示带有控制流的图，使用场景有限；</a:t>
            </a:r>
            <a:endParaRPr kumimoji="1" lang="en-US" altLang="zh-CN" dirty="0">
              <a:latin typeface="Gill Sans MT" panose="020B0502020104020203" pitchFamily="34" charset="0"/>
            </a:endParaRPr>
          </a:p>
          <a:p>
            <a:pPr>
              <a:lnSpc>
                <a:spcPct val="150000"/>
              </a:lnSpc>
            </a:pPr>
            <a:r>
              <a:rPr kumimoji="1" lang="en-US" altLang="zh-CN" dirty="0">
                <a:latin typeface="Gill Sans MT" panose="020B0502020104020203" pitchFamily="34" charset="0"/>
              </a:rPr>
              <a:t>Python-to-Python</a:t>
            </a:r>
            <a:r>
              <a:rPr kumimoji="1" lang="zh-CN" altLang="en-US" dirty="0">
                <a:latin typeface="Gill Sans MT" panose="020B0502020104020203" pitchFamily="34" charset="0"/>
              </a:rPr>
              <a:t>的</a:t>
            </a:r>
            <a:r>
              <a:rPr kumimoji="1" lang="en-US" altLang="zh-CN" dirty="0">
                <a:latin typeface="Gill Sans MT" panose="020B0502020104020203" pitchFamily="34" charset="0"/>
              </a:rPr>
              <a:t>Trace</a:t>
            </a:r>
            <a:r>
              <a:rPr kumimoji="1" lang="zh-CN" altLang="en-US" dirty="0">
                <a:latin typeface="Gill Sans MT" panose="020B0502020104020203" pitchFamily="34" charset="0"/>
              </a:rPr>
              <a:t>操作，继承了</a:t>
            </a:r>
            <a:r>
              <a:rPr kumimoji="1" lang="en-US" altLang="zh-CN" dirty="0">
                <a:latin typeface="Gill Sans MT" panose="020B0502020104020203" pitchFamily="34" charset="0"/>
              </a:rPr>
              <a:t>Trace</a:t>
            </a:r>
            <a:r>
              <a:rPr kumimoji="1" lang="zh-CN" altLang="en-US" dirty="0">
                <a:latin typeface="Gill Sans MT" panose="020B0502020104020203" pitchFamily="34" charset="0"/>
              </a:rPr>
              <a:t> </a:t>
            </a:r>
            <a:r>
              <a:rPr kumimoji="1" lang="en-US" altLang="zh-CN" dirty="0">
                <a:latin typeface="Gill Sans MT" panose="020B0502020104020203" pitchFamily="34" charset="0"/>
              </a:rPr>
              <a:t>Base</a:t>
            </a:r>
            <a:r>
              <a:rPr kumimoji="1" lang="zh-CN" altLang="en-US" dirty="0">
                <a:latin typeface="Gill Sans MT" panose="020B0502020104020203" pitchFamily="34" charset="0"/>
              </a:rPr>
              <a:t>转静态图的缺点；</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需要用户感知替换，只能处理量化、融合算子等有限情况；</a:t>
            </a:r>
          </a:p>
        </p:txBody>
      </p:sp>
    </p:spTree>
    <p:extLst>
      <p:ext uri="{BB962C8B-B14F-4D97-AF65-F5344CB8AC3E}">
        <p14:creationId xmlns:p14="http://schemas.microsoft.com/office/powerpoint/2010/main" val="388861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32485</TotalTime>
  <Words>1337</Words>
  <Application>Microsoft Macintosh PowerPoint</Application>
  <PresentationFormat>自定义</PresentationFormat>
  <Paragraphs>96</Paragraphs>
  <Slides>19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19</vt:i4>
      </vt:variant>
    </vt:vector>
  </HeadingPairs>
  <TitlesOfParts>
    <vt:vector size="38"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PowerPoint 演示文稿</vt:lpstr>
      <vt:lpstr>Design Principles</vt:lpstr>
      <vt:lpstr>TORCH.FX NODE SEMANTICS</vt:lpstr>
      <vt:lpstr>TORCH.FX IR</vt:lpstr>
      <vt:lpstr>TORCH.FX Example</vt:lpstr>
      <vt:lpstr>TORCH.FX Pros and Cons</vt:lpstr>
      <vt:lpstr>PowerPoint 演示文稿</vt:lpstr>
      <vt:lpstr>LazyTensor Principle</vt:lpstr>
      <vt:lpstr>LazyTensor Principle</vt:lpstr>
      <vt:lpstr>LazyTensor Demo</vt:lpstr>
      <vt:lpstr>Graph Compilation and Execution and LazyTensor Barrier</vt:lpstr>
      <vt:lpstr>Graph Compilation and Execution and LazyTensor Barrier</vt:lpstr>
      <vt:lpstr>LazyTensor Pros and Cons</vt:lpstr>
      <vt:lpstr>LazyTensor Pros and Cons</vt:lpstr>
      <vt:lpstr>Comparation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5074</cp:revision>
  <dcterms:created xsi:type="dcterms:W3CDTF">2015-01-14T10:38:57Z</dcterms:created>
  <dcterms:modified xsi:type="dcterms:W3CDTF">2022-12-11T02:39:35Z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